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8" r:id="rId2"/>
    <p:sldId id="257" r:id="rId3"/>
    <p:sldId id="260" r:id="rId4"/>
    <p:sldId id="259" r:id="rId5"/>
    <p:sldId id="265" r:id="rId6"/>
    <p:sldId id="263" r:id="rId7"/>
    <p:sldId id="264" r:id="rId8"/>
    <p:sldId id="262" r:id="rId9"/>
    <p:sldId id="261" r:id="rId10"/>
    <p:sldId id="270" r:id="rId11"/>
    <p:sldId id="271" r:id="rId12"/>
    <p:sldId id="272" r:id="rId13"/>
    <p:sldId id="273" r:id="rId14"/>
    <p:sldId id="274" r:id="rId15"/>
    <p:sldId id="269" r:id="rId16"/>
    <p:sldId id="266" r:id="rId17"/>
    <p:sldId id="275" r:id="rId18"/>
    <p:sldId id="256" r:id="rId19"/>
    <p:sldId id="267" r:id="rId20"/>
    <p:sldId id="277" r:id="rId21"/>
    <p:sldId id="278" r:id="rId22"/>
    <p:sldId id="279"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F525D58B-E751-4B88-A203-B5B6D8908828}">
          <p14:sldIdLst>
            <p14:sldId id="258"/>
          </p14:sldIdLst>
        </p14:section>
        <p14:section name="圣塞巴斯蒂安" id="{E108E55B-519A-4F5F-9516-8DD6DE608515}">
          <p14:sldIdLst>
            <p14:sldId id="257"/>
            <p14:sldId id="260"/>
            <p14:sldId id="259"/>
            <p14:sldId id="265"/>
            <p14:sldId id="263"/>
            <p14:sldId id="264"/>
            <p14:sldId id="262"/>
          </p14:sldIdLst>
        </p14:section>
        <p14:section name="吃喝玩乐" id="{1729CB92-909B-442E-8ABA-8D53808D8638}">
          <p14:sldIdLst>
            <p14:sldId id="261"/>
            <p14:sldId id="270"/>
            <p14:sldId id="271"/>
            <p14:sldId id="272"/>
            <p14:sldId id="273"/>
            <p14:sldId id="274"/>
            <p14:sldId id="269"/>
            <p14:sldId id="266"/>
            <p14:sldId id="275"/>
          </p14:sldIdLst>
        </p14:section>
        <p14:section name="潘普洛纳" id="{B3B598D4-729E-4E91-BEB6-A6B7E9DE39F1}">
          <p14:sldIdLst>
            <p14:sldId id="256"/>
          </p14:sldIdLst>
        </p14:section>
        <p14:section name="El Camino de Santiago" id="{43780F25-919C-4D56-B69D-F29E419470AD}">
          <p14:sldIdLst>
            <p14:sldId id="267"/>
          </p14:sldIdLst>
        </p14:section>
        <p14:section name="Granada" id="{B9EEBB2E-FCC7-4D90-992E-0BC34FF8DB2A}">
          <p14:sldIdLst>
            <p14:sldId id="277"/>
            <p14:sldId id="278"/>
            <p14:sldId id="279"/>
          </p14:sldIdLst>
        </p14:section>
        <p14:section name="Spanish Greetings" id="{5CEBBB0B-E263-4CFF-8CDD-31FADD768D34}">
          <p14:sldIdLst>
            <p14:sldId id="276"/>
          </p14:sldIdLst>
        </p14:section>
        <p14:section name="People" id="{6600EC41-6AF4-4C4D-B499-288238650F96}">
          <p14:sldIdLst>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246" autoAdjust="0"/>
  </p:normalViewPr>
  <p:slideViewPr>
    <p:cSldViewPr snapToGrid="0">
      <p:cViewPr varScale="1">
        <p:scale>
          <a:sx n="97" d="100"/>
          <a:sy n="97" d="100"/>
        </p:scale>
        <p:origin x="1056" y="9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E08DB-991C-4F5C-9CD0-73D23F81EC14}" type="datetimeFigureOut">
              <a:rPr lang="en-US" smtClean="0"/>
              <a:t>6/3/2018</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1D297-B20F-4FB6-A0DB-76BB676DA650}" type="slidenum">
              <a:rPr lang="en-US" smtClean="0"/>
              <a:t>‹#›</a:t>
            </a:fld>
            <a:endParaRPr lang="en-US"/>
          </a:p>
        </p:txBody>
      </p:sp>
    </p:spTree>
    <p:extLst>
      <p:ext uri="{BB962C8B-B14F-4D97-AF65-F5344CB8AC3E}">
        <p14:creationId xmlns:p14="http://schemas.microsoft.com/office/powerpoint/2010/main" val="790805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tionary.org/wiki/sherry"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tionary.org/wiki/venencia#Spanish"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先说最北边的沙滩，这个是最壮观的，因为中间没有小岛阻挡潮水，因此这里的浪潮最汹涌，沙滩边缘都有石块围起来，据说涨潮的时候都会淹没。这里可以看日落，因为没有小岛挡住视线，这里也更靠近老城区。我生日那天，一个人来海边看日落，夕阳照在沙滩上，金黄金黄的色调，暖心得很。本想等着太阳下山，但是和实验室的小伙伴约了晚饭，当太阳还在海平面上的时候我就闪人了。</a:t>
            </a:r>
          </a:p>
          <a:p>
            <a:br>
              <a:rPr lang="zh-CN" altLang="en-US" dirty="0"/>
            </a:br>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5</a:t>
            </a:fld>
            <a:endParaRPr lang="en-US"/>
          </a:p>
        </p:txBody>
      </p:sp>
    </p:spTree>
    <p:extLst>
      <p:ext uri="{BB962C8B-B14F-4D97-AF65-F5344CB8AC3E}">
        <p14:creationId xmlns:p14="http://schemas.microsoft.com/office/powerpoint/2010/main" val="3402481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做小火车上山，门票</a:t>
            </a:r>
            <a:r>
              <a:rPr lang="en-US" altLang="zh-CN" sz="1200" b="0" i="0" kern="1200" dirty="0">
                <a:solidFill>
                  <a:schemeClr val="tx1"/>
                </a:solidFill>
                <a:effectLst/>
                <a:latin typeface="+mn-lt"/>
                <a:ea typeface="+mn-ea"/>
                <a:cs typeface="+mn-cs"/>
              </a:rPr>
              <a:t>3.25</a:t>
            </a:r>
            <a:r>
              <a:rPr lang="zh-CN" altLang="en-US" sz="1200" b="0" i="0" kern="1200" dirty="0">
                <a:solidFill>
                  <a:schemeClr val="tx1"/>
                </a:solidFill>
                <a:effectLst/>
                <a:latin typeface="+mn-lt"/>
                <a:ea typeface="+mn-ea"/>
                <a:cs typeface="+mn-cs"/>
              </a:rPr>
              <a:t>欧，上面是一个游乐场，可以看日落。</a:t>
            </a:r>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6</a:t>
            </a:fld>
            <a:endParaRPr lang="en-US"/>
          </a:p>
        </p:txBody>
      </p:sp>
    </p:spTree>
    <p:extLst>
      <p:ext uri="{BB962C8B-B14F-4D97-AF65-F5344CB8AC3E}">
        <p14:creationId xmlns:p14="http://schemas.microsoft.com/office/powerpoint/2010/main" val="28937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0" i="0" kern="1200" dirty="0">
                <a:solidFill>
                  <a:schemeClr val="tx1"/>
                </a:solidFill>
                <a:effectLst/>
                <a:latin typeface="+mn-lt"/>
                <a:ea typeface="+mn-ea"/>
                <a:cs typeface="+mn-cs"/>
              </a:rPr>
              <a:t>You can walk to the summit of Monte </a:t>
            </a:r>
            <a:r>
              <a:rPr lang="en-US" sz="1200" b="0" i="0" kern="1200" dirty="0" err="1">
                <a:solidFill>
                  <a:schemeClr val="tx1"/>
                </a:solidFill>
                <a:effectLst/>
                <a:latin typeface="+mn-lt"/>
                <a:ea typeface="+mn-ea"/>
                <a:cs typeface="+mn-cs"/>
              </a:rPr>
              <a:t>Urgull</a:t>
            </a:r>
            <a:r>
              <a:rPr lang="en-US" sz="1200" b="0" i="0" kern="1200" dirty="0">
                <a:solidFill>
                  <a:schemeClr val="tx1"/>
                </a:solidFill>
                <a:effectLst/>
                <a:latin typeface="+mn-lt"/>
                <a:ea typeface="+mn-ea"/>
                <a:cs typeface="+mn-cs"/>
              </a:rPr>
              <a:t>, topped by the low castle walls of the Castillo de la </a:t>
            </a:r>
            <a:r>
              <a:rPr lang="en-US" sz="1200" b="0" i="0" kern="1200" dirty="0" err="1">
                <a:solidFill>
                  <a:schemeClr val="tx1"/>
                </a:solidFill>
                <a:effectLst/>
                <a:latin typeface="+mn-lt"/>
                <a:ea typeface="+mn-ea"/>
                <a:cs typeface="+mn-cs"/>
              </a:rPr>
              <a:t>Mota</a:t>
            </a:r>
            <a:r>
              <a:rPr lang="en-US" sz="1200" b="0" i="0" kern="1200" dirty="0">
                <a:solidFill>
                  <a:schemeClr val="tx1"/>
                </a:solidFill>
                <a:effectLst/>
                <a:latin typeface="+mn-lt"/>
                <a:ea typeface="+mn-ea"/>
                <a:cs typeface="+mn-cs"/>
              </a:rPr>
              <a:t> and a grand statue of Christ, by taking a path from Plaza de </a:t>
            </a:r>
            <a:r>
              <a:rPr lang="en-US" sz="1200" b="0" i="0" kern="1200" dirty="0" err="1">
                <a:solidFill>
                  <a:schemeClr val="tx1"/>
                </a:solidFill>
                <a:effectLst/>
                <a:latin typeface="+mn-lt"/>
                <a:ea typeface="+mn-ea"/>
                <a:cs typeface="+mn-cs"/>
              </a:rPr>
              <a:t>Zuloaga</a:t>
            </a:r>
            <a:r>
              <a:rPr lang="en-US" sz="1200" b="0" i="0" kern="1200" dirty="0">
                <a:solidFill>
                  <a:schemeClr val="tx1"/>
                </a:solidFill>
                <a:effectLst/>
                <a:latin typeface="+mn-lt"/>
                <a:ea typeface="+mn-ea"/>
                <a:cs typeface="+mn-cs"/>
              </a:rPr>
              <a:t> or from behind the aquarium. The views are breathtaking and the shady parkland on the way up is a peaceful retreat from the city.</a:t>
            </a:r>
          </a:p>
          <a:p>
            <a:br>
              <a:rPr lang="en-US" dirty="0">
                <a:effectLst/>
              </a:rPr>
            </a:br>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7</a:t>
            </a:fld>
            <a:endParaRPr lang="en-US"/>
          </a:p>
        </p:txBody>
      </p:sp>
    </p:spTree>
    <p:extLst>
      <p:ext uri="{BB962C8B-B14F-4D97-AF65-F5344CB8AC3E}">
        <p14:creationId xmlns:p14="http://schemas.microsoft.com/office/powerpoint/2010/main" val="4035623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0" i="0" kern="1200" dirty="0">
                <a:solidFill>
                  <a:schemeClr val="tx1"/>
                </a:solidFill>
                <a:effectLst/>
                <a:latin typeface="+mn-lt"/>
                <a:ea typeface="+mn-ea"/>
                <a:cs typeface="+mn-cs"/>
              </a:rPr>
              <a:t>Delicia 1.95</a:t>
            </a:r>
            <a:r>
              <a:rPr lang="zh-CN" altLang="en-US" sz="1200" b="0" i="0" kern="1200" dirty="0">
                <a:solidFill>
                  <a:schemeClr val="tx1"/>
                </a:solidFill>
                <a:effectLst/>
                <a:latin typeface="+mn-lt"/>
                <a:ea typeface="+mn-ea"/>
                <a:cs typeface="+mn-cs"/>
              </a:rPr>
              <a:t>欧</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Pinchos</a:t>
            </a:r>
            <a:r>
              <a:rPr lang="en-US" altLang="zh-CN" sz="1200" b="0" i="0" kern="1200" dirty="0">
                <a:solidFill>
                  <a:schemeClr val="tx1"/>
                </a:solidFill>
                <a:effectLst/>
                <a:latin typeface="+mn-lt"/>
                <a:ea typeface="+mn-ea"/>
                <a:cs typeface="+mn-cs"/>
              </a:rPr>
              <a:t> 1-2</a:t>
            </a:r>
            <a:r>
              <a:rPr lang="zh-CN" altLang="en-US" sz="1200" b="0" i="0" kern="1200" dirty="0">
                <a:solidFill>
                  <a:schemeClr val="tx1"/>
                </a:solidFill>
                <a:effectLst/>
                <a:latin typeface="+mn-lt"/>
                <a:ea typeface="+mn-ea"/>
                <a:cs typeface="+mn-cs"/>
              </a:rPr>
              <a:t>欧</a:t>
            </a:r>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9</a:t>
            </a:fld>
            <a:endParaRPr lang="en-US"/>
          </a:p>
        </p:txBody>
      </p:sp>
    </p:spTree>
    <p:extLst>
      <p:ext uri="{BB962C8B-B14F-4D97-AF65-F5344CB8AC3E}">
        <p14:creationId xmlns:p14="http://schemas.microsoft.com/office/powerpoint/2010/main" val="233539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Western food condiment: Basil, Rosemary, Passion fruit, coriander(</a:t>
            </a:r>
            <a:r>
              <a:rPr lang="zh-CN" altLang="en-US" sz="1200" b="0" i="0" u="none" strike="noStrike" kern="1200" dirty="0">
                <a:solidFill>
                  <a:schemeClr val="tx1"/>
                </a:solidFill>
                <a:effectLst/>
                <a:latin typeface="+mn-lt"/>
                <a:ea typeface="+mn-ea"/>
                <a:cs typeface="+mn-cs"/>
              </a:rPr>
              <a:t>芫荽</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香菜</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citrus fruit, artichoke(</a:t>
            </a:r>
            <a:r>
              <a:rPr lang="zh-CN" altLang="en-US" sz="1200" b="0" i="0" u="none" strike="noStrike" kern="1200" dirty="0">
                <a:solidFill>
                  <a:schemeClr val="tx1"/>
                </a:solidFill>
                <a:effectLst/>
                <a:latin typeface="+mn-lt"/>
                <a:ea typeface="+mn-ea"/>
                <a:cs typeface="+mn-cs"/>
              </a:rPr>
              <a:t>洋蓟</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saffron, red pepper  </a:t>
            </a:r>
            <a:r>
              <a:rPr lang="en-US" sz="1200" b="0" i="0" kern="1200" dirty="0">
                <a:solidFill>
                  <a:schemeClr val="tx1"/>
                </a:solidFill>
                <a:effectLst/>
                <a:latin typeface="+mn-lt"/>
                <a:ea typeface="+mn-ea"/>
                <a:cs typeface="+mn-cs"/>
              </a:rPr>
              <a:t> </a:t>
            </a:r>
          </a:p>
          <a:p>
            <a:pPr rtl="0" fontAlgn="base"/>
            <a:r>
              <a:rPr lang="en-US" sz="1200" b="0" i="0" kern="1200" dirty="0">
                <a:solidFill>
                  <a:schemeClr val="tx1"/>
                </a:solidFill>
                <a:effectLst/>
                <a:latin typeface="+mn-lt"/>
                <a:ea typeface="+mn-ea"/>
                <a:cs typeface="+mn-cs"/>
              </a:rPr>
              <a:t> </a:t>
            </a:r>
          </a:p>
          <a:p>
            <a:pPr rtl="0" fontAlgn="base"/>
            <a:r>
              <a:rPr lang="en-US" sz="1200" b="0" i="0" u="none" strike="noStrike" kern="1200" dirty="0">
                <a:solidFill>
                  <a:schemeClr val="tx1"/>
                </a:solidFill>
                <a:effectLst/>
                <a:latin typeface="+mn-lt"/>
                <a:ea typeface="+mn-ea"/>
                <a:cs typeface="+mn-cs"/>
              </a:rPr>
              <a:t>Dancing bar</a:t>
            </a:r>
            <a:r>
              <a:rPr lang="en-US" sz="1200" b="0" i="0" kern="1200" dirty="0">
                <a:solidFill>
                  <a:schemeClr val="tx1"/>
                </a:solidFill>
                <a:effectLst/>
                <a:latin typeface="+mn-lt"/>
                <a:ea typeface="+mn-ea"/>
                <a:cs typeface="+mn-cs"/>
              </a:rPr>
              <a:t> </a:t>
            </a:r>
          </a:p>
          <a:p>
            <a:pPr rtl="0" fontAlgn="base"/>
            <a:r>
              <a:rPr lang="en-US" sz="1200" b="0" i="0" u="none" strike="noStrike" kern="1200" dirty="0" err="1">
                <a:solidFill>
                  <a:schemeClr val="tx1"/>
                </a:solidFill>
                <a:effectLst/>
                <a:latin typeface="+mn-lt"/>
                <a:ea typeface="+mn-ea"/>
                <a:cs typeface="+mn-cs"/>
              </a:rPr>
              <a:t>Discoteca</a:t>
            </a:r>
            <a:r>
              <a:rPr lang="en-US" sz="1200" b="0" i="0" u="none" strike="noStrike" kern="1200" dirty="0">
                <a:solidFill>
                  <a:schemeClr val="tx1"/>
                </a:solidFill>
                <a:effectLst/>
                <a:latin typeface="+mn-lt"/>
                <a:ea typeface="+mn-ea"/>
                <a:cs typeface="+mn-cs"/>
              </a:rPr>
              <a:t>: place for dancing, nightclub</a:t>
            </a:r>
            <a:r>
              <a:rPr lang="en-US" sz="1200" b="0" i="0" kern="1200" dirty="0">
                <a:solidFill>
                  <a:schemeClr val="tx1"/>
                </a:solidFill>
                <a:effectLst/>
                <a:latin typeface="+mn-lt"/>
                <a:ea typeface="+mn-ea"/>
                <a:cs typeface="+mn-cs"/>
              </a:rPr>
              <a:t> </a:t>
            </a:r>
          </a:p>
          <a:p>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12</a:t>
            </a:fld>
            <a:endParaRPr lang="en-US"/>
          </a:p>
        </p:txBody>
      </p:sp>
    </p:spTree>
    <p:extLst>
      <p:ext uri="{BB962C8B-B14F-4D97-AF65-F5344CB8AC3E}">
        <p14:creationId xmlns:p14="http://schemas.microsoft.com/office/powerpoint/2010/main" val="516529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pour </a:t>
            </a:r>
            <a:r>
              <a:rPr lang="en-US" sz="1200" b="0" i="0" u="none" strike="noStrike" kern="1200" dirty="0">
                <a:solidFill>
                  <a:schemeClr val="tx1"/>
                </a:solidFill>
                <a:effectLst/>
                <a:latin typeface="+mn-lt"/>
                <a:ea typeface="+mn-ea"/>
                <a:cs typeface="+mn-cs"/>
                <a:hlinkClick r:id="rId3" tooltip="sherry"/>
              </a:rPr>
              <a:t>sherry</a:t>
            </a:r>
            <a:r>
              <a:rPr lang="en-US" sz="1200" b="0" i="0" kern="1200" dirty="0">
                <a:solidFill>
                  <a:schemeClr val="tx1"/>
                </a:solidFill>
                <a:effectLst/>
                <a:latin typeface="+mn-lt"/>
                <a:ea typeface="+mn-ea"/>
                <a:cs typeface="+mn-cs"/>
              </a:rPr>
              <a:t> using a </a:t>
            </a:r>
            <a:r>
              <a:rPr lang="en-US" sz="1200" b="0" i="1" u="none" strike="noStrike" kern="1200" dirty="0" err="1">
                <a:solidFill>
                  <a:schemeClr val="tx1"/>
                </a:solidFill>
                <a:effectLst/>
                <a:latin typeface="+mn-lt"/>
                <a:ea typeface="+mn-ea"/>
                <a:cs typeface="+mn-cs"/>
                <a:hlinkClick r:id="rId4" tooltip="venencia"/>
              </a:rPr>
              <a:t>venencia</a:t>
            </a:r>
            <a:endParaRPr lang="en-US" sz="1200" b="0" i="0" kern="1200" dirty="0">
              <a:solidFill>
                <a:schemeClr val="tx1"/>
              </a:solidFill>
              <a:effectLst/>
              <a:latin typeface="+mn-lt"/>
              <a:ea typeface="+mn-ea"/>
              <a:cs typeface="+mn-cs"/>
            </a:endParaRPr>
          </a:p>
          <a:p>
            <a:endParaRPr lang="en-US" dirty="0"/>
          </a:p>
        </p:txBody>
      </p:sp>
      <p:sp>
        <p:nvSpPr>
          <p:cNvPr id="4" name="投影片編號版面配置區 3"/>
          <p:cNvSpPr>
            <a:spLocks noGrp="1"/>
          </p:cNvSpPr>
          <p:nvPr>
            <p:ph type="sldNum" sz="quarter" idx="10"/>
          </p:nvPr>
        </p:nvSpPr>
        <p:spPr/>
        <p:txBody>
          <a:bodyPr/>
          <a:lstStyle/>
          <a:p>
            <a:fld id="{1301D297-B20F-4FB6-A0DB-76BB676DA650}" type="slidenum">
              <a:rPr lang="en-US" smtClean="0"/>
              <a:t>13</a:t>
            </a:fld>
            <a:endParaRPr lang="en-US"/>
          </a:p>
        </p:txBody>
      </p:sp>
    </p:spTree>
    <p:extLst>
      <p:ext uri="{BB962C8B-B14F-4D97-AF65-F5344CB8AC3E}">
        <p14:creationId xmlns:p14="http://schemas.microsoft.com/office/powerpoint/2010/main" val="1245960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https://flipermag.com/2017/04/19/camino-de-santiago/</a:t>
            </a:r>
          </a:p>
          <a:p>
            <a:r>
              <a:rPr lang="en-US" dirty="0"/>
              <a:t>http://bbs.qyer.com/thread-1083984-1.html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电影：</a:t>
            </a:r>
            <a:r>
              <a:rPr lang="zh-CN" altLang="en-US" sz="1200" b="1" i="0" kern="1200" dirty="0">
                <a:solidFill>
                  <a:schemeClr val="tx1"/>
                </a:solidFill>
                <a:effectLst/>
                <a:latin typeface="+mn-lt"/>
                <a:ea typeface="+mn-ea"/>
                <a:cs typeface="+mn-cs"/>
              </a:rPr>
              <a:t>朝圣之路 </a:t>
            </a:r>
            <a:r>
              <a:rPr lang="en-US" sz="1200" b="1" i="0" kern="1200" dirty="0">
                <a:solidFill>
                  <a:schemeClr val="tx1"/>
                </a:solidFill>
                <a:effectLst/>
                <a:latin typeface="+mn-lt"/>
                <a:ea typeface="+mn-ea"/>
                <a:cs typeface="+mn-cs"/>
              </a:rPr>
              <a:t>The Way</a:t>
            </a:r>
          </a:p>
        </p:txBody>
      </p:sp>
      <p:sp>
        <p:nvSpPr>
          <p:cNvPr id="4" name="投影片編號版面配置區 3"/>
          <p:cNvSpPr>
            <a:spLocks noGrp="1"/>
          </p:cNvSpPr>
          <p:nvPr>
            <p:ph type="sldNum" sz="quarter" idx="10"/>
          </p:nvPr>
        </p:nvSpPr>
        <p:spPr/>
        <p:txBody>
          <a:bodyPr/>
          <a:lstStyle/>
          <a:p>
            <a:fld id="{1301D297-B20F-4FB6-A0DB-76BB676DA650}" type="slidenum">
              <a:rPr lang="en-US" smtClean="0"/>
              <a:t>19</a:t>
            </a:fld>
            <a:endParaRPr lang="en-US"/>
          </a:p>
        </p:txBody>
      </p:sp>
    </p:spTree>
    <p:extLst>
      <p:ext uri="{BB962C8B-B14F-4D97-AF65-F5344CB8AC3E}">
        <p14:creationId xmlns:p14="http://schemas.microsoft.com/office/powerpoint/2010/main" val="190999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24DFEB-4AAE-4625-9DD9-62AF7E8D8E3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C1AADA60-356C-4A21-9D30-DCCB658F7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0747AAC0-3263-4860-872F-DD4A320924A2}"/>
              </a:ext>
            </a:extLst>
          </p:cNvPr>
          <p:cNvSpPr>
            <a:spLocks noGrp="1"/>
          </p:cNvSpPr>
          <p:nvPr>
            <p:ph type="dt" sz="half" idx="10"/>
          </p:nvPr>
        </p:nvSpPr>
        <p:spPr/>
        <p:txBody>
          <a:bodyPr/>
          <a:lstStyle/>
          <a:p>
            <a:fld id="{46BEC74B-E56F-4FA2-850C-767E4CEDDBA8}" type="datetimeFigureOut">
              <a:rPr lang="en-US" smtClean="0"/>
              <a:t>6/3/2018</a:t>
            </a:fld>
            <a:endParaRPr lang="en-US"/>
          </a:p>
        </p:txBody>
      </p:sp>
      <p:sp>
        <p:nvSpPr>
          <p:cNvPr id="5" name="頁尾版面配置區 4">
            <a:extLst>
              <a:ext uri="{FF2B5EF4-FFF2-40B4-BE49-F238E27FC236}">
                <a16:creationId xmlns:a16="http://schemas.microsoft.com/office/drawing/2014/main" id="{91AAC957-F36A-40F5-8676-DB363664C62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D9A6C27B-209B-43AA-A37A-FA3B044E3935}"/>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151873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3551D-95D3-4CCC-A676-34A21AE55142}"/>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7F8C09D2-A722-43AA-89CF-146D77F8B608}"/>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C0E0BFA4-83A4-4CC9-99BC-F0A7B8BDFB5B}"/>
              </a:ext>
            </a:extLst>
          </p:cNvPr>
          <p:cNvSpPr>
            <a:spLocks noGrp="1"/>
          </p:cNvSpPr>
          <p:nvPr>
            <p:ph type="dt" sz="half" idx="10"/>
          </p:nvPr>
        </p:nvSpPr>
        <p:spPr/>
        <p:txBody>
          <a:bodyPr/>
          <a:lstStyle/>
          <a:p>
            <a:fld id="{46BEC74B-E56F-4FA2-850C-767E4CEDDBA8}" type="datetimeFigureOut">
              <a:rPr lang="en-US" smtClean="0"/>
              <a:t>6/3/2018</a:t>
            </a:fld>
            <a:endParaRPr lang="en-US"/>
          </a:p>
        </p:txBody>
      </p:sp>
      <p:sp>
        <p:nvSpPr>
          <p:cNvPr id="5" name="頁尾版面配置區 4">
            <a:extLst>
              <a:ext uri="{FF2B5EF4-FFF2-40B4-BE49-F238E27FC236}">
                <a16:creationId xmlns:a16="http://schemas.microsoft.com/office/drawing/2014/main" id="{4636F513-C861-45C1-B5E3-C93F5F9159E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579900-5F4E-4678-81E6-D33B599C765B}"/>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1534644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67B5DB4-C503-4802-A722-8E287089F91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4B75C932-346B-4113-B92E-7582CF9B1BC7}"/>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697CA44D-C0CE-4AED-B49E-0B113F333A00}"/>
              </a:ext>
            </a:extLst>
          </p:cNvPr>
          <p:cNvSpPr>
            <a:spLocks noGrp="1"/>
          </p:cNvSpPr>
          <p:nvPr>
            <p:ph type="dt" sz="half" idx="10"/>
          </p:nvPr>
        </p:nvSpPr>
        <p:spPr/>
        <p:txBody>
          <a:bodyPr/>
          <a:lstStyle/>
          <a:p>
            <a:fld id="{46BEC74B-E56F-4FA2-850C-767E4CEDDBA8}" type="datetimeFigureOut">
              <a:rPr lang="en-US" smtClean="0"/>
              <a:t>6/3/2018</a:t>
            </a:fld>
            <a:endParaRPr lang="en-US"/>
          </a:p>
        </p:txBody>
      </p:sp>
      <p:sp>
        <p:nvSpPr>
          <p:cNvPr id="5" name="頁尾版面配置區 4">
            <a:extLst>
              <a:ext uri="{FF2B5EF4-FFF2-40B4-BE49-F238E27FC236}">
                <a16:creationId xmlns:a16="http://schemas.microsoft.com/office/drawing/2014/main" id="{99CD38E6-1ED5-4346-ACC4-05305C069C2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061C01-A7C1-42A9-A1E2-24C170148B5D}"/>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47267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8EB2F1-933B-4D3E-9244-0153C21C70BE}"/>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16ACE66A-AE7B-4677-8AA9-B25CB070299B}"/>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368D5879-DA37-4F4B-8775-73FB057ADA28}"/>
              </a:ext>
            </a:extLst>
          </p:cNvPr>
          <p:cNvSpPr>
            <a:spLocks noGrp="1"/>
          </p:cNvSpPr>
          <p:nvPr>
            <p:ph type="dt" sz="half" idx="10"/>
          </p:nvPr>
        </p:nvSpPr>
        <p:spPr/>
        <p:txBody>
          <a:bodyPr/>
          <a:lstStyle/>
          <a:p>
            <a:fld id="{46BEC74B-E56F-4FA2-850C-767E4CEDDBA8}" type="datetimeFigureOut">
              <a:rPr lang="en-US" smtClean="0"/>
              <a:t>6/3/2018</a:t>
            </a:fld>
            <a:endParaRPr lang="en-US"/>
          </a:p>
        </p:txBody>
      </p:sp>
      <p:sp>
        <p:nvSpPr>
          <p:cNvPr id="5" name="頁尾版面配置區 4">
            <a:extLst>
              <a:ext uri="{FF2B5EF4-FFF2-40B4-BE49-F238E27FC236}">
                <a16:creationId xmlns:a16="http://schemas.microsoft.com/office/drawing/2014/main" id="{501B8EA4-7580-4892-9CD3-84D707DC0A7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E93797DA-1119-4C4D-9BB4-A63DB9366758}"/>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348825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EAC04C-1320-4E84-94EF-DEAB6CE00D1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D095EDEA-E3CB-4348-97B9-073479EAF2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41C3079-C981-4D95-BFFA-82AB110A9369}"/>
              </a:ext>
            </a:extLst>
          </p:cNvPr>
          <p:cNvSpPr>
            <a:spLocks noGrp="1"/>
          </p:cNvSpPr>
          <p:nvPr>
            <p:ph type="dt" sz="half" idx="10"/>
          </p:nvPr>
        </p:nvSpPr>
        <p:spPr/>
        <p:txBody>
          <a:bodyPr/>
          <a:lstStyle/>
          <a:p>
            <a:fld id="{46BEC74B-E56F-4FA2-850C-767E4CEDDBA8}" type="datetimeFigureOut">
              <a:rPr lang="en-US" smtClean="0"/>
              <a:t>6/3/2018</a:t>
            </a:fld>
            <a:endParaRPr lang="en-US"/>
          </a:p>
        </p:txBody>
      </p:sp>
      <p:sp>
        <p:nvSpPr>
          <p:cNvPr id="5" name="頁尾版面配置區 4">
            <a:extLst>
              <a:ext uri="{FF2B5EF4-FFF2-40B4-BE49-F238E27FC236}">
                <a16:creationId xmlns:a16="http://schemas.microsoft.com/office/drawing/2014/main" id="{EF185868-8CEB-4227-BF4E-66AA97BF4340}"/>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D96AD3B-0A99-4523-9452-8A5FF55F6E7B}"/>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1124489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DD669C-C3F4-47EA-8D50-6AF0E4F49382}"/>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E3CD2F1E-02EE-4992-80DF-4A8C8304D9CB}"/>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a:extLst>
              <a:ext uri="{FF2B5EF4-FFF2-40B4-BE49-F238E27FC236}">
                <a16:creationId xmlns:a16="http://schemas.microsoft.com/office/drawing/2014/main" id="{A912F243-E0EC-43CD-B369-11811400C940}"/>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a:extLst>
              <a:ext uri="{FF2B5EF4-FFF2-40B4-BE49-F238E27FC236}">
                <a16:creationId xmlns:a16="http://schemas.microsoft.com/office/drawing/2014/main" id="{A9499CAC-CB0A-46DE-814A-E08495EE1236}"/>
              </a:ext>
            </a:extLst>
          </p:cNvPr>
          <p:cNvSpPr>
            <a:spLocks noGrp="1"/>
          </p:cNvSpPr>
          <p:nvPr>
            <p:ph type="dt" sz="half" idx="10"/>
          </p:nvPr>
        </p:nvSpPr>
        <p:spPr/>
        <p:txBody>
          <a:bodyPr/>
          <a:lstStyle/>
          <a:p>
            <a:fld id="{46BEC74B-E56F-4FA2-850C-767E4CEDDBA8}" type="datetimeFigureOut">
              <a:rPr lang="en-US" smtClean="0"/>
              <a:t>6/3/2018</a:t>
            </a:fld>
            <a:endParaRPr lang="en-US"/>
          </a:p>
        </p:txBody>
      </p:sp>
      <p:sp>
        <p:nvSpPr>
          <p:cNvPr id="6" name="頁尾版面配置區 5">
            <a:extLst>
              <a:ext uri="{FF2B5EF4-FFF2-40B4-BE49-F238E27FC236}">
                <a16:creationId xmlns:a16="http://schemas.microsoft.com/office/drawing/2014/main" id="{F7A815A0-52D9-432D-81FB-2085B3C27B4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F3A77E06-4841-4FED-9C7F-05744E1D8AEC}"/>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409284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F8A361-BC02-4160-83CB-9509B9EEC9E3}"/>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1622429B-C56A-40B9-9EDE-3D0D09A84B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B77B9571-6704-409D-B0BD-8AFE8BF1633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a:extLst>
              <a:ext uri="{FF2B5EF4-FFF2-40B4-BE49-F238E27FC236}">
                <a16:creationId xmlns:a16="http://schemas.microsoft.com/office/drawing/2014/main" id="{64769162-927E-4008-854E-92DF721596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827BA5FE-6E75-44D0-B2A3-C030ACB6C991}"/>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a:extLst>
              <a:ext uri="{FF2B5EF4-FFF2-40B4-BE49-F238E27FC236}">
                <a16:creationId xmlns:a16="http://schemas.microsoft.com/office/drawing/2014/main" id="{093C7006-8BF1-4656-BA5D-6E0BCB994323}"/>
              </a:ext>
            </a:extLst>
          </p:cNvPr>
          <p:cNvSpPr>
            <a:spLocks noGrp="1"/>
          </p:cNvSpPr>
          <p:nvPr>
            <p:ph type="dt" sz="half" idx="10"/>
          </p:nvPr>
        </p:nvSpPr>
        <p:spPr/>
        <p:txBody>
          <a:bodyPr/>
          <a:lstStyle/>
          <a:p>
            <a:fld id="{46BEC74B-E56F-4FA2-850C-767E4CEDDBA8}" type="datetimeFigureOut">
              <a:rPr lang="en-US" smtClean="0"/>
              <a:t>6/3/2018</a:t>
            </a:fld>
            <a:endParaRPr lang="en-US"/>
          </a:p>
        </p:txBody>
      </p:sp>
      <p:sp>
        <p:nvSpPr>
          <p:cNvPr id="8" name="頁尾版面配置區 7">
            <a:extLst>
              <a:ext uri="{FF2B5EF4-FFF2-40B4-BE49-F238E27FC236}">
                <a16:creationId xmlns:a16="http://schemas.microsoft.com/office/drawing/2014/main" id="{F9B02B00-53AE-4E37-9CCF-5461DEE66E94}"/>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785DEBD1-EDF4-425D-B4AC-531B829E5733}"/>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5586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6148C5-A7F2-4E44-ADA8-5D0A04E7CCD0}"/>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65090AD5-4A00-4940-9844-8F714D8AD51E}"/>
              </a:ext>
            </a:extLst>
          </p:cNvPr>
          <p:cNvSpPr>
            <a:spLocks noGrp="1"/>
          </p:cNvSpPr>
          <p:nvPr>
            <p:ph type="dt" sz="half" idx="10"/>
          </p:nvPr>
        </p:nvSpPr>
        <p:spPr/>
        <p:txBody>
          <a:bodyPr/>
          <a:lstStyle/>
          <a:p>
            <a:fld id="{46BEC74B-E56F-4FA2-850C-767E4CEDDBA8}" type="datetimeFigureOut">
              <a:rPr lang="en-US" smtClean="0"/>
              <a:t>6/3/2018</a:t>
            </a:fld>
            <a:endParaRPr lang="en-US"/>
          </a:p>
        </p:txBody>
      </p:sp>
      <p:sp>
        <p:nvSpPr>
          <p:cNvPr id="4" name="頁尾版面配置區 3">
            <a:extLst>
              <a:ext uri="{FF2B5EF4-FFF2-40B4-BE49-F238E27FC236}">
                <a16:creationId xmlns:a16="http://schemas.microsoft.com/office/drawing/2014/main" id="{F50E7651-A84C-4386-A3EC-78E4410CB373}"/>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0FE2C834-5C03-4DA2-8AD0-0E762322B2A8}"/>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815928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43D5BF7-F926-47D8-B941-7FB2ED0CF4DA}"/>
              </a:ext>
            </a:extLst>
          </p:cNvPr>
          <p:cNvSpPr>
            <a:spLocks noGrp="1"/>
          </p:cNvSpPr>
          <p:nvPr>
            <p:ph type="dt" sz="half" idx="10"/>
          </p:nvPr>
        </p:nvSpPr>
        <p:spPr/>
        <p:txBody>
          <a:bodyPr/>
          <a:lstStyle/>
          <a:p>
            <a:fld id="{46BEC74B-E56F-4FA2-850C-767E4CEDDBA8}" type="datetimeFigureOut">
              <a:rPr lang="en-US" smtClean="0"/>
              <a:t>6/3/2018</a:t>
            </a:fld>
            <a:endParaRPr lang="en-US"/>
          </a:p>
        </p:txBody>
      </p:sp>
      <p:sp>
        <p:nvSpPr>
          <p:cNvPr id="3" name="頁尾版面配置區 2">
            <a:extLst>
              <a:ext uri="{FF2B5EF4-FFF2-40B4-BE49-F238E27FC236}">
                <a16:creationId xmlns:a16="http://schemas.microsoft.com/office/drawing/2014/main" id="{C81B42E5-40B1-4624-9D98-C93D9433AD8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0E5C6579-470B-425D-843E-0A80A779A921}"/>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3377836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AC272D-1EE2-4A8F-A394-D2B33D55072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D2FC76F2-7659-4048-A3FE-B48175B53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a:extLst>
              <a:ext uri="{FF2B5EF4-FFF2-40B4-BE49-F238E27FC236}">
                <a16:creationId xmlns:a16="http://schemas.microsoft.com/office/drawing/2014/main" id="{C98C07BD-2D69-4249-9EFD-01678C8E7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01956FF7-1C3C-4183-8E71-6B5C201C7342}"/>
              </a:ext>
            </a:extLst>
          </p:cNvPr>
          <p:cNvSpPr>
            <a:spLocks noGrp="1"/>
          </p:cNvSpPr>
          <p:nvPr>
            <p:ph type="dt" sz="half" idx="10"/>
          </p:nvPr>
        </p:nvSpPr>
        <p:spPr/>
        <p:txBody>
          <a:bodyPr/>
          <a:lstStyle/>
          <a:p>
            <a:fld id="{46BEC74B-E56F-4FA2-850C-767E4CEDDBA8}" type="datetimeFigureOut">
              <a:rPr lang="en-US" smtClean="0"/>
              <a:t>6/3/2018</a:t>
            </a:fld>
            <a:endParaRPr lang="en-US"/>
          </a:p>
        </p:txBody>
      </p:sp>
      <p:sp>
        <p:nvSpPr>
          <p:cNvPr id="6" name="頁尾版面配置區 5">
            <a:extLst>
              <a:ext uri="{FF2B5EF4-FFF2-40B4-BE49-F238E27FC236}">
                <a16:creationId xmlns:a16="http://schemas.microsoft.com/office/drawing/2014/main" id="{55605194-59D2-4D9C-B54E-0790C96661D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1ABFCA1-5E9E-4B2A-B8CD-F84DD385E98A}"/>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2448681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2F43AF-D69C-44C9-AFFB-7EC3F0A2B3E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B75ED1CD-9D6A-47B9-895D-C2E6FE1C8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121E35AB-8921-4DEE-A45E-C1A9AC2AAF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92832159-6EEE-45C9-A7F6-A9EA7A054F39}"/>
              </a:ext>
            </a:extLst>
          </p:cNvPr>
          <p:cNvSpPr>
            <a:spLocks noGrp="1"/>
          </p:cNvSpPr>
          <p:nvPr>
            <p:ph type="dt" sz="half" idx="10"/>
          </p:nvPr>
        </p:nvSpPr>
        <p:spPr/>
        <p:txBody>
          <a:bodyPr/>
          <a:lstStyle/>
          <a:p>
            <a:fld id="{46BEC74B-E56F-4FA2-850C-767E4CEDDBA8}" type="datetimeFigureOut">
              <a:rPr lang="en-US" smtClean="0"/>
              <a:t>6/3/2018</a:t>
            </a:fld>
            <a:endParaRPr lang="en-US"/>
          </a:p>
        </p:txBody>
      </p:sp>
      <p:sp>
        <p:nvSpPr>
          <p:cNvPr id="6" name="頁尾版面配置區 5">
            <a:extLst>
              <a:ext uri="{FF2B5EF4-FFF2-40B4-BE49-F238E27FC236}">
                <a16:creationId xmlns:a16="http://schemas.microsoft.com/office/drawing/2014/main" id="{24073B90-D97A-414C-9BCB-34EF1BE5F8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E856F861-450A-43FE-A96E-0E6A616C4BE5}"/>
              </a:ext>
            </a:extLst>
          </p:cNvPr>
          <p:cNvSpPr>
            <a:spLocks noGrp="1"/>
          </p:cNvSpPr>
          <p:nvPr>
            <p:ph type="sldNum" sz="quarter" idx="12"/>
          </p:nvPr>
        </p:nvSpPr>
        <p:spPr/>
        <p:txBody>
          <a:bodyPr/>
          <a:lstStyle/>
          <a:p>
            <a:fld id="{C4178C9B-F717-43A4-B207-0E4A757E93C4}" type="slidenum">
              <a:rPr lang="en-US" smtClean="0"/>
              <a:t>‹#›</a:t>
            </a:fld>
            <a:endParaRPr lang="en-US"/>
          </a:p>
        </p:txBody>
      </p:sp>
    </p:spTree>
    <p:extLst>
      <p:ext uri="{BB962C8B-B14F-4D97-AF65-F5344CB8AC3E}">
        <p14:creationId xmlns:p14="http://schemas.microsoft.com/office/powerpoint/2010/main" val="4194512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7A83476-EC02-417A-9B93-6030B47AEF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0F3CC2F-107D-456B-893D-53DAB5595D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98D59B12-A09E-49F1-895A-E95873A40C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EC74B-E56F-4FA2-850C-767E4CEDDBA8}" type="datetimeFigureOut">
              <a:rPr lang="en-US" smtClean="0"/>
              <a:t>6/3/2018</a:t>
            </a:fld>
            <a:endParaRPr lang="en-US"/>
          </a:p>
        </p:txBody>
      </p:sp>
      <p:sp>
        <p:nvSpPr>
          <p:cNvPr id="5" name="頁尾版面配置區 4">
            <a:extLst>
              <a:ext uri="{FF2B5EF4-FFF2-40B4-BE49-F238E27FC236}">
                <a16:creationId xmlns:a16="http://schemas.microsoft.com/office/drawing/2014/main" id="{7D1C7D6D-9B59-4FB4-853F-C71171E386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B753FE89-EE59-48C4-B4BB-1D62B4A5C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78C9B-F717-43A4-B207-0E4A757E93C4}" type="slidenum">
              <a:rPr lang="en-US" smtClean="0"/>
              <a:t>‹#›</a:t>
            </a:fld>
            <a:endParaRPr lang="en-US"/>
          </a:p>
        </p:txBody>
      </p:sp>
    </p:spTree>
    <p:extLst>
      <p:ext uri="{BB962C8B-B14F-4D97-AF65-F5344CB8AC3E}">
        <p14:creationId xmlns:p14="http://schemas.microsoft.com/office/powerpoint/2010/main" val="1692420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venta.renfe.com/vol/search.do?c=_vvoJ"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J1cwWQ7E5Jc"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mafengwo.cn/poi/7619613.html" TargetMode="External"/><Relationship Id="rId2" Type="http://schemas.openxmlformats.org/officeDocument/2006/relationships/hyperlink" Target="http://www.mafengwo.cn/poi/7619603.html" TargetMode="Externa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hyperlink" Target="http://www.mafengwo.cn/poi/7619615.html"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zh.wikipedia.org/wiki/%E6%B3%95%E5%9C%8B" TargetMode="External"/><Relationship Id="rId3" Type="http://schemas.openxmlformats.org/officeDocument/2006/relationships/hyperlink" Target="https://zh.wikipedia.org/wiki/%E5%A4%A9%E4%B8%BB%E6%95%99" TargetMode="External"/><Relationship Id="rId7" Type="http://schemas.openxmlformats.org/officeDocument/2006/relationships/hyperlink" Target="https://zh.wikipedia.org/wiki/%E6%9C%9D%E8%81%9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zh.wikipedia.org/wiki/%E8%81%96%E5%9C%B0%E7%89%99%E5%93%A5%E5%BA%B7%E6%B3%A2%E6%96%AF%E7%89%B9%E6%8B%89" TargetMode="External"/><Relationship Id="rId11" Type="http://schemas.openxmlformats.org/officeDocument/2006/relationships/hyperlink" Target="https://zh.wikipedia.org/wiki/%E4%B8%96%E7%95%8C%E9%81%BA%E7%94%A2" TargetMode="External"/><Relationship Id="rId5" Type="http://schemas.openxmlformats.org/officeDocument/2006/relationships/hyperlink" Target="https://zh.wikipedia.org/wiki/%E8%A5%BF%E7%8F%AD%E7%89%99" TargetMode="External"/><Relationship Id="rId10" Type="http://schemas.openxmlformats.org/officeDocument/2006/relationships/hyperlink" Target="https://zh.wikipedia.org/wiki/%E8%81%AF%E5%90%88%E5%9C%8B%E6%95%99%E7%A7%91%E6%96%87%E7%B5%84%E7%B9%94" TargetMode="External"/><Relationship Id="rId4" Type="http://schemas.openxmlformats.org/officeDocument/2006/relationships/hyperlink" Target="https://zh.wikipedia.org/wiki/%E8%81%96%E5%9C%B0" TargetMode="External"/><Relationship Id="rId9" Type="http://schemas.openxmlformats.org/officeDocument/2006/relationships/hyperlink" Target="https://zh.wikipedia.org/wiki/%E5%BA%87%E9%87%8C%E7%89%9B%E6%96%AF%E5%B1%B1"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Spain" TargetMode="External"/><Relationship Id="rId13" Type="http://schemas.openxmlformats.org/officeDocument/2006/relationships/hyperlink" Target="https://en.wikipedia.org/wiki/San_Sebasti%C3%A1n#cite_note-5" TargetMode="External"/><Relationship Id="rId18" Type="http://schemas.openxmlformats.org/officeDocument/2006/relationships/hyperlink" Target="https://en.wikipedia.org/wiki/San_Sebasti%C3%A1n_International_Film_Festival" TargetMode="External"/><Relationship Id="rId3" Type="http://schemas.openxmlformats.org/officeDocument/2006/relationships/hyperlink" Target="https://en.wikipedia.org/wiki/Help:IPA/Basque" TargetMode="External"/><Relationship Id="rId21" Type="http://schemas.openxmlformats.org/officeDocument/2006/relationships/hyperlink" Target="https://en.wikipedia.org/wiki/European_Capital_of_Culture" TargetMode="External"/><Relationship Id="rId7" Type="http://schemas.openxmlformats.org/officeDocument/2006/relationships/hyperlink" Target="https://en.wikipedia.org/wiki/Basque_Country_(autonomous_community)" TargetMode="External"/><Relationship Id="rId12" Type="http://schemas.openxmlformats.org/officeDocument/2006/relationships/hyperlink" Target="https://en.wikipedia.org/wiki/San_Sebasti%C3%A1n#cite_note-4" TargetMode="External"/><Relationship Id="rId17" Type="http://schemas.openxmlformats.org/officeDocument/2006/relationships/hyperlink" Target="https://en.wikipedia.org/wiki/San_Sebasti%C3%A1n#cite_note-ingeba1-7" TargetMode="External"/><Relationship Id="rId2" Type="http://schemas.openxmlformats.org/officeDocument/2006/relationships/hyperlink" Target="https://en.wikipedia.org/wiki/Help:IPA/Spanish" TargetMode="External"/><Relationship Id="rId16" Type="http://schemas.openxmlformats.org/officeDocument/2006/relationships/hyperlink" Target="https://en.wikipedia.org/wiki/Basque_language" TargetMode="External"/><Relationship Id="rId20" Type="http://schemas.openxmlformats.org/officeDocument/2006/relationships/hyperlink" Target="https://en.wikipedia.org/wiki/Poland" TargetMode="External"/><Relationship Id="rId1" Type="http://schemas.openxmlformats.org/officeDocument/2006/relationships/slideLayout" Target="../slideLayouts/slideLayout2.xml"/><Relationship Id="rId6" Type="http://schemas.openxmlformats.org/officeDocument/2006/relationships/hyperlink" Target="https://en.wikipedia.org/wiki/Municipalities_of_Spain" TargetMode="External"/><Relationship Id="rId11" Type="http://schemas.openxmlformats.org/officeDocument/2006/relationships/hyperlink" Target="https://en.wikipedia.org/wiki/Gipuzkoa" TargetMode="External"/><Relationship Id="rId5" Type="http://schemas.openxmlformats.org/officeDocument/2006/relationships/hyperlink" Target="https://en.wikipedia.org/wiki/City" TargetMode="External"/><Relationship Id="rId15" Type="http://schemas.openxmlformats.org/officeDocument/2006/relationships/hyperlink" Target="https://en.wikipedia.org/wiki/San_Sebasti%C3%A1n#cite_note-6" TargetMode="External"/><Relationship Id="rId10" Type="http://schemas.openxmlformats.org/officeDocument/2006/relationships/hyperlink" Target="https://en.wikipedia.org/wiki/France" TargetMode="External"/><Relationship Id="rId19" Type="http://schemas.openxmlformats.org/officeDocument/2006/relationships/hyperlink" Target="https://en.wikipedia.org/wiki/Wroc%C5%82aw" TargetMode="External"/><Relationship Id="rId4" Type="http://schemas.openxmlformats.org/officeDocument/2006/relationships/hyperlink" Target="https://en.wikipedia.org/wiki/San_Sebasti%C3%A1n#cite_note-3" TargetMode="External"/><Relationship Id="rId9" Type="http://schemas.openxmlformats.org/officeDocument/2006/relationships/hyperlink" Target="https://en.wikipedia.org/wiki/Bay_of_Biscay" TargetMode="External"/><Relationship Id="rId14" Type="http://schemas.openxmlformats.org/officeDocument/2006/relationships/hyperlink" Target="https://en.wikipedia.org/wiki/Spanish_language" TargetMode="External"/><Relationship Id="rId22" Type="http://schemas.openxmlformats.org/officeDocument/2006/relationships/hyperlink" Target="https://en.wikipedia.org/wiki/San_Sebasti%C3%A1n#cite_note-european_capital_of_culture-8"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pain-holiday.com/San-Sebastian/articles/the-beach-of-la-concha-in-san-sebastian-a-beach-you-must-se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8E72EF-758B-4894-B1AF-71FB12B2931A}"/>
              </a:ext>
            </a:extLst>
          </p:cNvPr>
          <p:cNvSpPr>
            <a:spLocks noGrp="1"/>
          </p:cNvSpPr>
          <p:nvPr>
            <p:ph type="ctrTitle"/>
          </p:nvPr>
        </p:nvSpPr>
        <p:spPr>
          <a:xfrm>
            <a:off x="199303" y="257390"/>
            <a:ext cx="9426478" cy="1342810"/>
          </a:xfrm>
        </p:spPr>
        <p:txBody>
          <a:bodyPr>
            <a:normAutofit fontScale="90000"/>
          </a:bodyPr>
          <a:lstStyle/>
          <a:p>
            <a:r>
              <a:rPr lang="en-US" altLang="zh-CN" dirty="0"/>
              <a:t>From Barcelona to San Sebastian</a:t>
            </a:r>
            <a:endParaRPr lang="en-US" dirty="0"/>
          </a:p>
        </p:txBody>
      </p:sp>
      <p:sp>
        <p:nvSpPr>
          <p:cNvPr id="3" name="副標題 2">
            <a:extLst>
              <a:ext uri="{FF2B5EF4-FFF2-40B4-BE49-F238E27FC236}">
                <a16:creationId xmlns:a16="http://schemas.microsoft.com/office/drawing/2014/main" id="{C84BD307-CA52-4D12-A58C-05216D667A43}"/>
              </a:ext>
            </a:extLst>
          </p:cNvPr>
          <p:cNvSpPr>
            <a:spLocks noGrp="1"/>
          </p:cNvSpPr>
          <p:nvPr>
            <p:ph type="subTitle" idx="1"/>
          </p:nvPr>
        </p:nvSpPr>
        <p:spPr>
          <a:xfrm>
            <a:off x="853031" y="2153148"/>
            <a:ext cx="9144000" cy="4271294"/>
          </a:xfrm>
        </p:spPr>
        <p:txBody>
          <a:bodyPr>
            <a:normAutofit/>
          </a:bodyPr>
          <a:lstStyle/>
          <a:p>
            <a:pPr algn="l"/>
            <a:r>
              <a:rPr lang="en-US" altLang="zh-CN" dirty="0"/>
              <a:t>1.Arrival</a:t>
            </a:r>
            <a:r>
              <a:rPr lang="zh-CN" altLang="en-US" dirty="0"/>
              <a:t> </a:t>
            </a:r>
            <a:r>
              <a:rPr lang="en-US" altLang="zh-CN" dirty="0"/>
              <a:t>the</a:t>
            </a:r>
            <a:r>
              <a:rPr lang="zh-CN" altLang="en-US" dirty="0"/>
              <a:t> </a:t>
            </a:r>
            <a:r>
              <a:rPr lang="en-US" altLang="zh-CN" dirty="0"/>
              <a:t>airport</a:t>
            </a:r>
          </a:p>
          <a:p>
            <a:pPr algn="l"/>
            <a:r>
              <a:rPr lang="en-US" altLang="zh-CN" dirty="0"/>
              <a:t>2.</a:t>
            </a:r>
            <a:r>
              <a:rPr lang="es-ES" dirty="0"/>
              <a:t> Barcelona–El Prat Airport to Sants</a:t>
            </a:r>
          </a:p>
          <a:p>
            <a:pPr algn="l"/>
            <a:r>
              <a:rPr lang="es-ES" dirty="0"/>
              <a:t>https://goo.gl/maps/dZRdDDmDtrp</a:t>
            </a:r>
          </a:p>
          <a:p>
            <a:pPr algn="l"/>
            <a:r>
              <a:rPr lang="en-US" altLang="zh-CN" dirty="0"/>
              <a:t>Subway</a:t>
            </a:r>
            <a:r>
              <a:rPr lang="zh-CN" altLang="en-US" dirty="0"/>
              <a:t> </a:t>
            </a:r>
            <a:r>
              <a:rPr lang="en-US" altLang="zh-CN" dirty="0"/>
              <a:t>R2N:</a:t>
            </a:r>
            <a:r>
              <a:rPr lang="zh-CN" altLang="en-US" dirty="0"/>
              <a:t> </a:t>
            </a:r>
            <a:r>
              <a:rPr lang="en-US" altLang="zh-CN" dirty="0" err="1"/>
              <a:t>Aeroport</a:t>
            </a:r>
            <a:r>
              <a:rPr lang="en-US" altLang="zh-CN" dirty="0"/>
              <a:t> to Barcelona </a:t>
            </a:r>
            <a:r>
              <a:rPr lang="en-US" altLang="zh-CN" dirty="0" err="1"/>
              <a:t>Sants</a:t>
            </a:r>
            <a:endParaRPr lang="es-ES" dirty="0"/>
          </a:p>
          <a:p>
            <a:pPr algn="l"/>
            <a:r>
              <a:rPr lang="en-US" altLang="zh-CN" dirty="0"/>
              <a:t>3.Renfe</a:t>
            </a:r>
            <a:r>
              <a:rPr lang="zh-CN" altLang="en-US" dirty="0"/>
              <a:t> 西班牙高铁</a:t>
            </a:r>
            <a:endParaRPr lang="en-US" altLang="zh-CN" dirty="0"/>
          </a:p>
          <a:p>
            <a:pPr algn="l"/>
            <a:r>
              <a:rPr lang="en-US" altLang="zh-CN" dirty="0"/>
              <a:t>BARCELONA-SANTS to San Sebastian/</a:t>
            </a:r>
            <a:r>
              <a:rPr lang="en-US" altLang="zh-CN" dirty="0" err="1"/>
              <a:t>Donostia</a:t>
            </a:r>
            <a:endParaRPr lang="en-US" altLang="zh-CN" dirty="0"/>
          </a:p>
          <a:p>
            <a:pPr algn="l"/>
            <a:r>
              <a:rPr lang="en-US" dirty="0">
                <a:hlinkClick r:id="rId2"/>
              </a:rPr>
              <a:t>https://venta.renfe.com/vol/search.do?c=_vvoJ</a:t>
            </a:r>
            <a:endParaRPr lang="en-US" dirty="0"/>
          </a:p>
          <a:p>
            <a:pPr algn="l"/>
            <a:endParaRPr lang="en-US" dirty="0"/>
          </a:p>
        </p:txBody>
      </p:sp>
      <p:graphicFrame>
        <p:nvGraphicFramePr>
          <p:cNvPr id="10" name="表格 9">
            <a:extLst>
              <a:ext uri="{FF2B5EF4-FFF2-40B4-BE49-F238E27FC236}">
                <a16:creationId xmlns:a16="http://schemas.microsoft.com/office/drawing/2014/main" id="{52DD661A-FE25-4BE9-9724-4E357C5C2DDE}"/>
              </a:ext>
            </a:extLst>
          </p:cNvPr>
          <p:cNvGraphicFramePr>
            <a:graphicFrameLocks noGrp="1"/>
          </p:cNvGraphicFramePr>
          <p:nvPr>
            <p:extLst>
              <p:ext uri="{D42A27DB-BD31-4B8C-83A1-F6EECF244321}">
                <p14:modId xmlns:p14="http://schemas.microsoft.com/office/powerpoint/2010/main" val="842524834"/>
              </p:ext>
            </p:extLst>
          </p:nvPr>
        </p:nvGraphicFramePr>
        <p:xfrm>
          <a:off x="1005017" y="5306207"/>
          <a:ext cx="4635502" cy="1118235"/>
        </p:xfrm>
        <a:graphic>
          <a:graphicData uri="http://schemas.openxmlformats.org/drawingml/2006/table">
            <a:tbl>
              <a:tblPr>
                <a:tableStyleId>{5C22544A-7EE6-4342-B048-85BDC9FD1C3A}</a:tableStyleId>
              </a:tblPr>
              <a:tblGrid>
                <a:gridCol w="523516">
                  <a:extLst>
                    <a:ext uri="{9D8B030D-6E8A-4147-A177-3AD203B41FA5}">
                      <a16:colId xmlns:a16="http://schemas.microsoft.com/office/drawing/2014/main" val="2043566127"/>
                    </a:ext>
                  </a:extLst>
                </a:gridCol>
                <a:gridCol w="685331">
                  <a:extLst>
                    <a:ext uri="{9D8B030D-6E8A-4147-A177-3AD203B41FA5}">
                      <a16:colId xmlns:a16="http://schemas.microsoft.com/office/drawing/2014/main" val="2066892854"/>
                    </a:ext>
                  </a:extLst>
                </a:gridCol>
                <a:gridCol w="685331">
                  <a:extLst>
                    <a:ext uri="{9D8B030D-6E8A-4147-A177-3AD203B41FA5}">
                      <a16:colId xmlns:a16="http://schemas.microsoft.com/office/drawing/2014/main" val="13330654"/>
                    </a:ext>
                  </a:extLst>
                </a:gridCol>
                <a:gridCol w="685331">
                  <a:extLst>
                    <a:ext uri="{9D8B030D-6E8A-4147-A177-3AD203B41FA5}">
                      <a16:colId xmlns:a16="http://schemas.microsoft.com/office/drawing/2014/main" val="1162050860"/>
                    </a:ext>
                  </a:extLst>
                </a:gridCol>
                <a:gridCol w="685331">
                  <a:extLst>
                    <a:ext uri="{9D8B030D-6E8A-4147-A177-3AD203B41FA5}">
                      <a16:colId xmlns:a16="http://schemas.microsoft.com/office/drawing/2014/main" val="2195515715"/>
                    </a:ext>
                  </a:extLst>
                </a:gridCol>
                <a:gridCol w="685331">
                  <a:extLst>
                    <a:ext uri="{9D8B030D-6E8A-4147-A177-3AD203B41FA5}">
                      <a16:colId xmlns:a16="http://schemas.microsoft.com/office/drawing/2014/main" val="2215940733"/>
                    </a:ext>
                  </a:extLst>
                </a:gridCol>
                <a:gridCol w="685331">
                  <a:extLst>
                    <a:ext uri="{9D8B030D-6E8A-4147-A177-3AD203B41FA5}">
                      <a16:colId xmlns:a16="http://schemas.microsoft.com/office/drawing/2014/main" val="3006479231"/>
                    </a:ext>
                  </a:extLst>
                </a:gridCol>
              </a:tblGrid>
              <a:tr h="180975">
                <a:tc>
                  <a:txBody>
                    <a:bodyPr/>
                    <a:lstStyle/>
                    <a:p>
                      <a:pPr algn="l" fontAlgn="ctr"/>
                      <a:r>
                        <a:rPr lang="zh-CN" altLang="en-US" sz="800" u="none" strike="noStrike">
                          <a:effectLst/>
                        </a:rPr>
                        <a:t>出发时间</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到达时间</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用时</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火车</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最低售价</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舱位</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l" fontAlgn="ctr"/>
                      <a:r>
                        <a:rPr lang="zh-CN" altLang="en-US" sz="800" u="none" strike="noStrike">
                          <a:effectLst/>
                        </a:rPr>
                        <a:t>税</a:t>
                      </a:r>
                      <a:endParaRPr lang="zh-CN" alt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extLst>
                  <a:ext uri="{0D108BD9-81ED-4DB2-BD59-A6C34878D82A}">
                    <a16:rowId xmlns:a16="http://schemas.microsoft.com/office/drawing/2014/main" val="3945405222"/>
                  </a:ext>
                </a:extLst>
              </a:tr>
              <a:tr h="0">
                <a:tc>
                  <a:txBody>
                    <a:bodyPr/>
                    <a:lstStyle/>
                    <a:p>
                      <a:pPr algn="r" fontAlgn="ctr"/>
                      <a:r>
                        <a:rPr lang="en-US" sz="800" u="none" strike="noStrike">
                          <a:effectLst/>
                        </a:rPr>
                        <a:t>7:30</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66675" marB="66675" anchor="ctr"/>
                </a:tc>
                <a:tc>
                  <a:txBody>
                    <a:bodyPr/>
                    <a:lstStyle/>
                    <a:p>
                      <a:pPr algn="r" fontAlgn="ctr"/>
                      <a:r>
                        <a:rPr lang="en-US" sz="800" u="none" strike="noStrike">
                          <a:effectLst/>
                        </a:rPr>
                        <a:t>13.03</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66675" marB="66675" anchor="ctr"/>
                </a:tc>
                <a:tc>
                  <a:txBody>
                    <a:bodyPr/>
                    <a:lstStyle/>
                    <a:p>
                      <a:pPr algn="l" fontAlgn="ctr"/>
                      <a:r>
                        <a:rPr lang="en-US" sz="800" u="none" strike="noStrike">
                          <a:effectLst/>
                        </a:rPr>
                        <a:t>5 h. 33 min.</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ALVIA</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38,80 € </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Turista</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Promo</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extLst>
                  <a:ext uri="{0D108BD9-81ED-4DB2-BD59-A6C34878D82A}">
                    <a16:rowId xmlns:a16="http://schemas.microsoft.com/office/drawing/2014/main" val="857627721"/>
                  </a:ext>
                </a:extLst>
              </a:tr>
              <a:tr h="0">
                <a:tc>
                  <a:txBody>
                    <a:bodyPr/>
                    <a:lstStyle/>
                    <a:p>
                      <a:pPr algn="r" fontAlgn="ctr"/>
                      <a:r>
                        <a:rPr lang="en-US" sz="800" u="none" strike="noStrike">
                          <a:effectLst/>
                        </a:rPr>
                        <a:t>10:05</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r" fontAlgn="ctr"/>
                      <a:r>
                        <a:rPr lang="en-US" sz="800" u="none" strike="noStrike">
                          <a:effectLst/>
                        </a:rPr>
                        <a:t>15.48</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66675" marB="66675" anchor="ctr"/>
                </a:tc>
                <a:tc>
                  <a:txBody>
                    <a:bodyPr/>
                    <a:lstStyle/>
                    <a:p>
                      <a:pPr algn="l" fontAlgn="ctr"/>
                      <a:r>
                        <a:rPr lang="en-US" sz="800" u="none" strike="noStrike">
                          <a:effectLst/>
                        </a:rPr>
                        <a:t>5 h. 43 min.</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INTERCITY</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37,15 € </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Turista</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Promo</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extLst>
                  <a:ext uri="{0D108BD9-81ED-4DB2-BD59-A6C34878D82A}">
                    <a16:rowId xmlns:a16="http://schemas.microsoft.com/office/drawing/2014/main" val="2294464269"/>
                  </a:ext>
                </a:extLst>
              </a:tr>
              <a:tr h="0">
                <a:tc>
                  <a:txBody>
                    <a:bodyPr/>
                    <a:lstStyle/>
                    <a:p>
                      <a:pPr algn="r" fontAlgn="ctr"/>
                      <a:r>
                        <a:rPr lang="en-US" sz="800" u="none" strike="noStrike">
                          <a:effectLst/>
                        </a:rPr>
                        <a:t>15:30</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 marB="0" anchor="ctr"/>
                </a:tc>
                <a:tc>
                  <a:txBody>
                    <a:bodyPr/>
                    <a:lstStyle/>
                    <a:p>
                      <a:pPr algn="r" fontAlgn="ctr"/>
                      <a:r>
                        <a:rPr lang="en-US" sz="800" u="none" strike="noStrike">
                          <a:effectLst/>
                        </a:rPr>
                        <a:t>21.1</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66675" marB="66675" anchor="ctr"/>
                </a:tc>
                <a:tc>
                  <a:txBody>
                    <a:bodyPr/>
                    <a:lstStyle/>
                    <a:p>
                      <a:pPr algn="l" fontAlgn="ctr"/>
                      <a:r>
                        <a:rPr lang="en-US" sz="800" u="none" strike="noStrike">
                          <a:effectLst/>
                        </a:rPr>
                        <a:t>5 h. 40 min.</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ALVIA</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38,80 € </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a:effectLst/>
                        </a:rPr>
                        <a:t>Turista</a:t>
                      </a:r>
                      <a:endParaRPr lang="en-US" sz="800" b="0" i="0" u="none" strike="noStrike">
                        <a:solidFill>
                          <a:srgbClr val="464646"/>
                        </a:solidFill>
                        <a:effectLst/>
                        <a:latin typeface="Arial" panose="020B0604020202020204" pitchFamily="34" charset="0"/>
                        <a:ea typeface="等线" panose="02010600030101010101" pitchFamily="2" charset="-122"/>
                      </a:endParaRPr>
                    </a:p>
                  </a:txBody>
                  <a:tcPr marL="9525" marR="9525" marT="95250" marB="95250" anchor="ctr"/>
                </a:tc>
                <a:tc>
                  <a:txBody>
                    <a:bodyPr/>
                    <a:lstStyle/>
                    <a:p>
                      <a:pPr algn="l" fontAlgn="ctr"/>
                      <a:r>
                        <a:rPr lang="en-US" sz="800" u="none" strike="noStrike" dirty="0">
                          <a:effectLst/>
                        </a:rPr>
                        <a:t>Promo</a:t>
                      </a:r>
                      <a:endParaRPr lang="en-US" sz="800" b="0" i="0" u="none" strike="noStrike" dirty="0">
                        <a:solidFill>
                          <a:srgbClr val="464646"/>
                        </a:solidFill>
                        <a:effectLst/>
                        <a:latin typeface="Arial" panose="020B0604020202020204" pitchFamily="34" charset="0"/>
                        <a:ea typeface="等线" panose="02010600030101010101" pitchFamily="2" charset="-122"/>
                      </a:endParaRPr>
                    </a:p>
                  </a:txBody>
                  <a:tcPr marL="9525" marR="9525" marT="95250" marB="95250" anchor="ctr"/>
                </a:tc>
                <a:extLst>
                  <a:ext uri="{0D108BD9-81ED-4DB2-BD59-A6C34878D82A}">
                    <a16:rowId xmlns:a16="http://schemas.microsoft.com/office/drawing/2014/main" val="553833118"/>
                  </a:ext>
                </a:extLst>
              </a:tr>
            </a:tbl>
          </a:graphicData>
        </a:graphic>
      </p:graphicFrame>
    </p:spTree>
    <p:extLst>
      <p:ext uri="{BB962C8B-B14F-4D97-AF65-F5344CB8AC3E}">
        <p14:creationId xmlns:p14="http://schemas.microsoft.com/office/powerpoint/2010/main" val="3192887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apasenBarcelona.JPG">
            <a:extLst>
              <a:ext uri="{FF2B5EF4-FFF2-40B4-BE49-F238E27FC236}">
                <a16:creationId xmlns:a16="http://schemas.microsoft.com/office/drawing/2014/main" id="{6BFE381B-114D-4CDC-BC92-DE75C92EC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0" b="1579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834F74C3-4FAB-48A6-BD69-83DF81756412}"/>
              </a:ext>
            </a:extLst>
          </p:cNvPr>
          <p:cNvSpPr>
            <a:spLocks noGrp="1"/>
          </p:cNvSpPr>
          <p:nvPr>
            <p:ph type="title"/>
          </p:nvPr>
        </p:nvSpPr>
        <p:spPr>
          <a:xfrm>
            <a:off x="750242" y="632990"/>
            <a:ext cx="4062643" cy="1043409"/>
          </a:xfrm>
        </p:spPr>
        <p:txBody>
          <a:bodyPr>
            <a:normAutofit/>
          </a:bodyPr>
          <a:lstStyle/>
          <a:p>
            <a:r>
              <a:rPr lang="en-US" altLang="zh-CN" sz="3600"/>
              <a:t>Tapas</a:t>
            </a:r>
            <a:endParaRPr lang="en-US" sz="3600"/>
          </a:p>
        </p:txBody>
      </p:sp>
      <p:sp>
        <p:nvSpPr>
          <p:cNvPr id="3" name="內容版面配置區 2">
            <a:extLst>
              <a:ext uri="{FF2B5EF4-FFF2-40B4-BE49-F238E27FC236}">
                <a16:creationId xmlns:a16="http://schemas.microsoft.com/office/drawing/2014/main" id="{917AAC9B-70C6-46C9-80DC-B7DCB69DB594}"/>
              </a:ext>
            </a:extLst>
          </p:cNvPr>
          <p:cNvSpPr>
            <a:spLocks noGrp="1"/>
          </p:cNvSpPr>
          <p:nvPr>
            <p:ph idx="1"/>
          </p:nvPr>
        </p:nvSpPr>
        <p:spPr>
          <a:xfrm>
            <a:off x="520242" y="1774372"/>
            <a:ext cx="4062642" cy="2754086"/>
          </a:xfrm>
        </p:spPr>
        <p:txBody>
          <a:bodyPr anchor="t">
            <a:normAutofit/>
          </a:bodyPr>
          <a:lstStyle/>
          <a:p>
            <a:pPr fontAlgn="base"/>
            <a:r>
              <a:rPr lang="en-HK" sz="1700"/>
              <a:t>Food Kind, Tapa or Tapas: appetizer</a:t>
            </a:r>
            <a:r>
              <a:rPr lang="en-US" sz="1700"/>
              <a:t>(before lunch/dinner)</a:t>
            </a:r>
            <a:r>
              <a:rPr lang="en-HK" sz="1700"/>
              <a:t> or snack in Spanish cuisine </a:t>
            </a:r>
          </a:p>
          <a:p>
            <a:pPr fontAlgn="base"/>
            <a:r>
              <a:rPr lang="en-US" altLang="zh-CN" sz="1700"/>
              <a:t>C</a:t>
            </a:r>
            <a:r>
              <a:rPr lang="en-HK" sz="1700"/>
              <a:t>old such as mixed with olives and cheese </a:t>
            </a:r>
          </a:p>
          <a:p>
            <a:pPr fontAlgn="base"/>
            <a:r>
              <a:rPr lang="en-HK" sz="1700"/>
              <a:t>Hot such as chopitos which are battered, fried baby squid </a:t>
            </a:r>
          </a:p>
          <a:p>
            <a:pPr fontAlgn="base"/>
            <a:r>
              <a:rPr lang="en-HK" sz="1700"/>
              <a:t>Tapas variant: bocas(in Central American countries) or botanas(in Mexico) </a:t>
            </a:r>
          </a:p>
          <a:p>
            <a:endParaRPr lang="en-US" sz="1700"/>
          </a:p>
        </p:txBody>
      </p:sp>
    </p:spTree>
    <p:extLst>
      <p:ext uri="{BB962C8B-B14F-4D97-AF65-F5344CB8AC3E}">
        <p14:creationId xmlns:p14="http://schemas.microsoft.com/office/powerpoint/2010/main" val="257028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050" name="Picture 2" descr="File:Jamon Iberico.jpg">
            <a:extLst>
              <a:ext uri="{FF2B5EF4-FFF2-40B4-BE49-F238E27FC236}">
                <a16:creationId xmlns:a16="http://schemas.microsoft.com/office/drawing/2014/main" id="{53A675AA-D3CC-4899-9E25-A79250D62E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38" r="-1" b="-1"/>
          <a:stretch/>
        </p:blipFill>
        <p:spPr bwMode="auto">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0/03/Jamon_Serrano.jpg">
            <a:extLst>
              <a:ext uri="{FF2B5EF4-FFF2-40B4-BE49-F238E27FC236}">
                <a16:creationId xmlns:a16="http://schemas.microsoft.com/office/drawing/2014/main" id="{4CC985CD-A556-430C-B977-4E4AEAF094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021" b="-1"/>
          <a:stretch/>
        </p:blipFill>
        <p:spPr bwMode="auto">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DCB1845B-62FC-4A26-B58C-B2E2D4BFBB9E}"/>
              </a:ext>
            </a:extLst>
          </p:cNvPr>
          <p:cNvSpPr>
            <a:spLocks noGrp="1"/>
          </p:cNvSpPr>
          <p:nvPr>
            <p:ph type="title"/>
          </p:nvPr>
        </p:nvSpPr>
        <p:spPr>
          <a:xfrm>
            <a:off x="618064" y="2166721"/>
            <a:ext cx="3886199" cy="915035"/>
          </a:xfrm>
        </p:spPr>
        <p:txBody>
          <a:bodyPr>
            <a:normAutofit/>
          </a:bodyPr>
          <a:lstStyle/>
          <a:p>
            <a:r>
              <a:rPr lang="en-US" sz="3600" dirty="0" err="1"/>
              <a:t>Jamon</a:t>
            </a:r>
            <a:endParaRPr lang="en-US" sz="3600" dirty="0"/>
          </a:p>
        </p:txBody>
      </p:sp>
      <p:sp>
        <p:nvSpPr>
          <p:cNvPr id="3" name="內容版面配置區 2">
            <a:extLst>
              <a:ext uri="{FF2B5EF4-FFF2-40B4-BE49-F238E27FC236}">
                <a16:creationId xmlns:a16="http://schemas.microsoft.com/office/drawing/2014/main" id="{2EA2853B-5423-47FD-8FFC-30EEE057F2F9}"/>
              </a:ext>
            </a:extLst>
          </p:cNvPr>
          <p:cNvSpPr>
            <a:spLocks noGrp="1"/>
          </p:cNvSpPr>
          <p:nvPr>
            <p:ph idx="1"/>
          </p:nvPr>
        </p:nvSpPr>
        <p:spPr>
          <a:xfrm>
            <a:off x="618064" y="3081756"/>
            <a:ext cx="4620544" cy="1775994"/>
          </a:xfrm>
        </p:spPr>
        <p:txBody>
          <a:bodyPr>
            <a:normAutofit/>
          </a:bodyPr>
          <a:lstStyle/>
          <a:p>
            <a:pPr fontAlgn="base"/>
            <a:r>
              <a:rPr lang="en-US" sz="1800" dirty="0"/>
              <a:t> Spanish word for ham. Dry-cured ham  </a:t>
            </a:r>
          </a:p>
          <a:p>
            <a:pPr fontAlgn="base"/>
            <a:r>
              <a:rPr lang="en-US" sz="1800" dirty="0"/>
              <a:t>1.Eat with Hami melon</a:t>
            </a:r>
            <a:r>
              <a:rPr lang="zh-CN" altLang="en-US" sz="1800" dirty="0"/>
              <a:t>哈密瓜</a:t>
            </a:r>
            <a:endParaRPr lang="en-US" sz="1800" dirty="0"/>
          </a:p>
          <a:p>
            <a:pPr fontAlgn="base"/>
            <a:r>
              <a:rPr lang="en-US" sz="1800" dirty="0"/>
              <a:t>2.Two types: </a:t>
            </a:r>
            <a:r>
              <a:rPr lang="en-US" sz="1800" dirty="0" err="1"/>
              <a:t>Jamon</a:t>
            </a:r>
            <a:r>
              <a:rPr lang="en-US" sz="1800" dirty="0"/>
              <a:t> </a:t>
            </a:r>
            <a:r>
              <a:rPr lang="en-US" sz="1800" dirty="0" err="1"/>
              <a:t>iberico</a:t>
            </a:r>
            <a:r>
              <a:rPr lang="en-US" sz="1800" dirty="0"/>
              <a:t>/ </a:t>
            </a:r>
            <a:r>
              <a:rPr lang="en-US" sz="1800" dirty="0" err="1"/>
              <a:t>jamon</a:t>
            </a:r>
            <a:r>
              <a:rPr lang="en-US" sz="1800" dirty="0"/>
              <a:t> serrano </a:t>
            </a:r>
          </a:p>
          <a:p>
            <a:endParaRPr lang="en-US" sz="1800" dirty="0"/>
          </a:p>
        </p:txBody>
      </p:sp>
    </p:spTree>
    <p:extLst>
      <p:ext uri="{BB962C8B-B14F-4D97-AF65-F5344CB8AC3E}">
        <p14:creationId xmlns:p14="http://schemas.microsoft.com/office/powerpoint/2010/main" val="125529359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2" name="Rectangle 136">
            <a:extLst>
              <a:ext uri="{FF2B5EF4-FFF2-40B4-BE49-F238E27FC236}">
                <a16:creationId xmlns:a16="http://schemas.microsoft.com/office/drawing/2014/main" id="{EB181E26-89C4-4A14-92DE-0F4C4B0E9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result for Paella">
            <a:extLst>
              <a:ext uri="{FF2B5EF4-FFF2-40B4-BE49-F238E27FC236}">
                <a16:creationId xmlns:a16="http://schemas.microsoft.com/office/drawing/2014/main" id="{DB7A383E-03E7-4ABF-9DDD-FA9BBFA8ED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26" r="2" b="14519"/>
          <a:stretch/>
        </p:blipFill>
        <p:spPr bwMode="auto">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a:noFill/>
          <a:extLst>
            <a:ext uri="{909E8E84-426E-40DD-AFC4-6F175D3DCCD1}">
              <a14:hiddenFill xmlns:a14="http://schemas.microsoft.com/office/drawing/2010/main">
                <a:solidFill>
                  <a:srgbClr val="FFFFFF"/>
                </a:solidFill>
              </a14:hiddenFill>
            </a:ext>
          </a:extLst>
        </p:spPr>
      </p:pic>
      <p:pic>
        <p:nvPicPr>
          <p:cNvPr id="4100" name="Picture 4" descr="Image result for Lasagna">
            <a:extLst>
              <a:ext uri="{FF2B5EF4-FFF2-40B4-BE49-F238E27FC236}">
                <a16:creationId xmlns:a16="http://schemas.microsoft.com/office/drawing/2014/main" id="{C2AD7434-629F-463B-AA6F-6D0A77E687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189" r="-2" b="33864"/>
          <a:stretch/>
        </p:blipFill>
        <p:spPr bwMode="auto">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a:noFill/>
          <a:extLst>
            <a:ext uri="{909E8E84-426E-40DD-AFC4-6F175D3DCCD1}">
              <a14:hiddenFill xmlns:a14="http://schemas.microsoft.com/office/drawing/2010/main">
                <a:solidFill>
                  <a:srgbClr val="FFFFFF"/>
                </a:solidFill>
              </a14:hiddenFill>
            </a:ext>
          </a:extLst>
        </p:spPr>
      </p:pic>
      <p:sp>
        <p:nvSpPr>
          <p:cNvPr id="139" name="Freeform 37">
            <a:extLst>
              <a:ext uri="{FF2B5EF4-FFF2-40B4-BE49-F238E27FC236}">
                <a16:creationId xmlns:a16="http://schemas.microsoft.com/office/drawing/2014/main" id="{13958066-7CBD-4B89-8F46-614C4F28B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內容版面配置區 2">
            <a:extLst>
              <a:ext uri="{FF2B5EF4-FFF2-40B4-BE49-F238E27FC236}">
                <a16:creationId xmlns:a16="http://schemas.microsoft.com/office/drawing/2014/main" id="{01384C82-000B-4D1C-B1DD-334382606ACB}"/>
              </a:ext>
            </a:extLst>
          </p:cNvPr>
          <p:cNvSpPr>
            <a:spLocks noGrp="1"/>
          </p:cNvSpPr>
          <p:nvPr>
            <p:ph idx="1"/>
          </p:nvPr>
        </p:nvSpPr>
        <p:spPr>
          <a:xfrm>
            <a:off x="838200" y="2015406"/>
            <a:ext cx="5097779" cy="4065986"/>
          </a:xfrm>
        </p:spPr>
        <p:txBody>
          <a:bodyPr anchor="t">
            <a:normAutofit/>
          </a:bodyPr>
          <a:lstStyle/>
          <a:p>
            <a:pPr fontAlgn="base"/>
            <a:r>
              <a:rPr lang="en-HK" sz="2000" dirty="0"/>
              <a:t>   1.Spanish seafood Paella: </a:t>
            </a:r>
            <a:r>
              <a:rPr lang="en-US" sz="2000" dirty="0"/>
              <a:t>Valencian </a:t>
            </a:r>
            <a:r>
              <a:rPr lang="en-HK" sz="2000" dirty="0"/>
              <a:t>rice dish, rice + soup + wine + indigents(rabbit, chicken, red gold-saffron), Paella is a kind of wok </a:t>
            </a:r>
          </a:p>
          <a:p>
            <a:pPr fontAlgn="base"/>
            <a:r>
              <a:rPr lang="en-HK" sz="2000" dirty="0"/>
              <a:t>   2.Lasagna: </a:t>
            </a:r>
            <a:r>
              <a:rPr lang="en-US" sz="2000" dirty="0"/>
              <a:t> wide, flat </a:t>
            </a:r>
            <a:r>
              <a:rPr lang="en-US" altLang="zh-CN" sz="2000" dirty="0"/>
              <a:t>pasta</a:t>
            </a:r>
            <a:r>
              <a:rPr lang="en-US" sz="2000" dirty="0"/>
              <a:t>, and possibly one of the oldest types of pasta.  a dish made with several layers of lasagna sheets alternated with sauces and other ingredients, such as meats and cheese.</a:t>
            </a:r>
            <a:endParaRPr lang="en-HK" sz="2000" dirty="0"/>
          </a:p>
          <a:p>
            <a:endParaRPr lang="en-US" sz="2000" dirty="0"/>
          </a:p>
        </p:txBody>
      </p:sp>
    </p:spTree>
    <p:extLst>
      <p:ext uri="{BB962C8B-B14F-4D97-AF65-F5344CB8AC3E}">
        <p14:creationId xmlns:p14="http://schemas.microsoft.com/office/powerpoint/2010/main" val="60694225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thumb/e/e9/Venenciadora_serving_Sherry.jpg/1280px-Venenciadora_serving_Sherry.jpg">
            <a:extLst>
              <a:ext uri="{FF2B5EF4-FFF2-40B4-BE49-F238E27FC236}">
                <a16:creationId xmlns:a16="http://schemas.microsoft.com/office/drawing/2014/main" id="{EBDF2BB1-2A3D-4D15-A763-39EA4EEFCD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41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19C9C0D0-1D7E-427A-A8A8-FE33797194DC}"/>
              </a:ext>
            </a:extLst>
          </p:cNvPr>
          <p:cNvSpPr>
            <a:spLocks noGrp="1"/>
          </p:cNvSpPr>
          <p:nvPr>
            <p:ph idx="1"/>
          </p:nvPr>
        </p:nvSpPr>
        <p:spPr>
          <a:xfrm>
            <a:off x="525516" y="3417573"/>
            <a:ext cx="4593021" cy="2619839"/>
          </a:xfrm>
        </p:spPr>
        <p:txBody>
          <a:bodyPr anchor="ctr">
            <a:normAutofit/>
          </a:bodyPr>
          <a:lstStyle/>
          <a:p>
            <a:r>
              <a:rPr lang="en-US" altLang="zh-CN" sz="1800" dirty="0"/>
              <a:t>Sherry</a:t>
            </a:r>
          </a:p>
          <a:p>
            <a:r>
              <a:rPr lang="en-US" sz="1800" dirty="0"/>
              <a:t>a fortified wine made from white grapes that are grown near the city of Jerez de la Frontera in Andalusia, Spain.</a:t>
            </a:r>
          </a:p>
          <a:p>
            <a:r>
              <a:rPr lang="en-US" sz="1800" i="1" dirty="0" err="1">
                <a:latin typeface="Arial" panose="020B0604020202020204" pitchFamily="34" charset="0"/>
              </a:rPr>
              <a:t>Venenciar</a:t>
            </a:r>
            <a:r>
              <a:rPr lang="en-US" sz="1800" i="1" dirty="0">
                <a:latin typeface="Arial" panose="020B0604020202020204" pitchFamily="34" charset="0"/>
              </a:rPr>
              <a:t>: A </a:t>
            </a:r>
            <a:r>
              <a:rPr lang="en-US" sz="1800" i="1" dirty="0" err="1">
                <a:latin typeface="Arial" panose="020B0604020202020204" pitchFamily="34" charset="0"/>
              </a:rPr>
              <a:t>venenciadora</a:t>
            </a:r>
            <a:r>
              <a:rPr lang="en-US" sz="1800" i="1" dirty="0">
                <a:latin typeface="Arial" panose="020B0604020202020204" pitchFamily="34" charset="0"/>
              </a:rPr>
              <a:t> pours Sherry drawn from a cask (or "</a:t>
            </a:r>
            <a:r>
              <a:rPr lang="en-US" sz="1800" i="1" dirty="0" err="1">
                <a:latin typeface="Arial" panose="020B0604020202020204" pitchFamily="34" charset="0"/>
              </a:rPr>
              <a:t>Venencia</a:t>
            </a:r>
            <a:r>
              <a:rPr lang="en-US" sz="1800" i="1" dirty="0">
                <a:latin typeface="Arial" panose="020B0604020202020204" pitchFamily="34" charset="0"/>
              </a:rPr>
              <a:t>") into a </a:t>
            </a:r>
            <a:r>
              <a:rPr lang="en-US" sz="1800" i="1" dirty="0" err="1">
                <a:latin typeface="Arial" panose="020B0604020202020204" pitchFamily="34" charset="0"/>
              </a:rPr>
              <a:t>catavino</a:t>
            </a:r>
            <a:endParaRPr lang="en-US" sz="1800" dirty="0"/>
          </a:p>
          <a:p>
            <a:endParaRPr lang="en-US" sz="1800" dirty="0"/>
          </a:p>
        </p:txBody>
      </p:sp>
      <p:sp>
        <p:nvSpPr>
          <p:cNvPr id="4" name="標題 1">
            <a:extLst>
              <a:ext uri="{FF2B5EF4-FFF2-40B4-BE49-F238E27FC236}">
                <a16:creationId xmlns:a16="http://schemas.microsoft.com/office/drawing/2014/main" id="{B5371918-554A-4B2A-83B8-9AF217E3FEC2}"/>
              </a:ext>
            </a:extLst>
          </p:cNvPr>
          <p:cNvSpPr>
            <a:spLocks noGrp="1"/>
          </p:cNvSpPr>
          <p:nvPr>
            <p:ph type="title"/>
          </p:nvPr>
        </p:nvSpPr>
        <p:spPr>
          <a:xfrm>
            <a:off x="709448" y="1913950"/>
            <a:ext cx="4204137" cy="1342754"/>
          </a:xfrm>
        </p:spPr>
        <p:txBody>
          <a:bodyPr>
            <a:normAutofit/>
          </a:bodyPr>
          <a:lstStyle/>
          <a:p>
            <a:pPr algn="ctr"/>
            <a:r>
              <a:rPr lang="zh-CN" altLang="en-US" sz="3600"/>
              <a:t>酒 </a:t>
            </a:r>
            <a:r>
              <a:rPr lang="en-US" altLang="zh-CN" sz="3600"/>
              <a:t>Wine	</a:t>
            </a:r>
            <a:endParaRPr lang="en-US" sz="3600"/>
          </a:p>
        </p:txBody>
      </p:sp>
    </p:spTree>
    <p:extLst>
      <p:ext uri="{BB962C8B-B14F-4D97-AF65-F5344CB8AC3E}">
        <p14:creationId xmlns:p14="http://schemas.microsoft.com/office/powerpoint/2010/main" val="495062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F3C1C1-CD39-46CB-BB41-4A204E40127C}"/>
              </a:ext>
            </a:extLst>
          </p:cNvPr>
          <p:cNvSpPr>
            <a:spLocks noGrp="1"/>
          </p:cNvSpPr>
          <p:nvPr>
            <p:ph type="title"/>
          </p:nvPr>
        </p:nvSpPr>
        <p:spPr>
          <a:xfrm>
            <a:off x="838200" y="266802"/>
            <a:ext cx="10515600" cy="1325563"/>
          </a:xfrm>
        </p:spPr>
        <p:txBody>
          <a:bodyPr/>
          <a:lstStyle/>
          <a:p>
            <a:r>
              <a:rPr lang="en-US" dirty="0"/>
              <a:t>Jose Manuel </a:t>
            </a:r>
            <a:r>
              <a:rPr lang="en-US" dirty="0" err="1"/>
              <a:t>Ruz</a:t>
            </a:r>
            <a:r>
              <a:rPr lang="en-US" dirty="0"/>
              <a:t> </a:t>
            </a:r>
            <a:r>
              <a:rPr lang="en-US" dirty="0" err="1"/>
              <a:t>Venenciador</a:t>
            </a:r>
            <a:endParaRPr lang="en-US" dirty="0"/>
          </a:p>
        </p:txBody>
      </p:sp>
      <p:pic>
        <p:nvPicPr>
          <p:cNvPr id="5" name="線上媒體 5">
            <a:hlinkClick r:id="" action="ppaction://media"/>
            <a:extLst>
              <a:ext uri="{FF2B5EF4-FFF2-40B4-BE49-F238E27FC236}">
                <a16:creationId xmlns:a16="http://schemas.microsoft.com/office/drawing/2014/main" id="{E054F85E-A725-43BB-8647-27A5DECCF752}"/>
              </a:ext>
            </a:extLst>
          </p:cNvPr>
          <p:cNvPicPr>
            <a:picLocks noGrp="1" noRot="1" noChangeAspect="1"/>
          </p:cNvPicPr>
          <p:nvPr>
            <p:ph idx="1"/>
            <a:videoFile r:link="rId1"/>
          </p:nvPr>
        </p:nvPicPr>
        <p:blipFill>
          <a:blip r:embed="rId3"/>
          <a:stretch>
            <a:fillRect/>
          </a:stretch>
        </p:blipFill>
        <p:spPr>
          <a:xfrm>
            <a:off x="1106129" y="1326894"/>
            <a:ext cx="9207909" cy="5179449"/>
          </a:xfrm>
          <a:prstGeom prst="rect">
            <a:avLst/>
          </a:prstGeom>
        </p:spPr>
      </p:pic>
    </p:spTree>
    <p:extLst>
      <p:ext uri="{BB962C8B-B14F-4D97-AF65-F5344CB8AC3E}">
        <p14:creationId xmlns:p14="http://schemas.microsoft.com/office/powerpoint/2010/main" val="4013213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D4280B1-8E49-4812-B89F-015EFA4EECE5}"/>
              </a:ext>
            </a:extLst>
          </p:cNvPr>
          <p:cNvSpPr>
            <a:spLocks noGrp="1"/>
          </p:cNvSpPr>
          <p:nvPr>
            <p:ph idx="1"/>
          </p:nvPr>
        </p:nvSpPr>
        <p:spPr>
          <a:xfrm>
            <a:off x="838201" y="1690688"/>
            <a:ext cx="3674806" cy="4486275"/>
          </a:xfrm>
        </p:spPr>
        <p:txBody>
          <a:bodyPr>
            <a:normAutofit fontScale="92500" lnSpcReduction="10000"/>
          </a:bodyPr>
          <a:lstStyle/>
          <a:p>
            <a:pPr fontAlgn="base"/>
            <a:r>
              <a:rPr lang="en-HK" dirty="0"/>
              <a:t>1.jerez </a:t>
            </a:r>
          </a:p>
          <a:p>
            <a:pPr fontAlgn="base"/>
            <a:r>
              <a:rPr lang="en-HK" dirty="0"/>
              <a:t>2.Crianza/</a:t>
            </a:r>
            <a:r>
              <a:rPr lang="en-HK" dirty="0" err="1"/>
              <a:t>Reserva</a:t>
            </a:r>
            <a:r>
              <a:rPr lang="en-HK" dirty="0"/>
              <a:t>/Gran </a:t>
            </a:r>
            <a:r>
              <a:rPr lang="en-HK" dirty="0" err="1"/>
              <a:t>Reserva</a:t>
            </a:r>
            <a:r>
              <a:rPr lang="en-HK" dirty="0"/>
              <a:t> + Rioja/ Ribera de Duero </a:t>
            </a:r>
          </a:p>
          <a:p>
            <a:pPr fontAlgn="base"/>
            <a:r>
              <a:rPr lang="en-HK" dirty="0"/>
              <a:t>3.Orujo </a:t>
            </a:r>
          </a:p>
          <a:p>
            <a:pPr fontAlgn="base"/>
            <a:r>
              <a:rPr lang="en-HK" dirty="0"/>
              <a:t>4.Cava from Barcelona </a:t>
            </a:r>
          </a:p>
          <a:p>
            <a:pPr fontAlgn="base"/>
            <a:r>
              <a:rPr lang="en-HK" dirty="0"/>
              <a:t>5.Anis  </a:t>
            </a:r>
          </a:p>
          <a:p>
            <a:pPr fontAlgn="base"/>
            <a:r>
              <a:rPr lang="en-HK" dirty="0"/>
              <a:t>6.Cider from </a:t>
            </a:r>
            <a:r>
              <a:rPr lang="en-HK" dirty="0" err="1"/>
              <a:t>Asturies</a:t>
            </a:r>
            <a:r>
              <a:rPr lang="en-HK" dirty="0"/>
              <a:t>  </a:t>
            </a:r>
          </a:p>
          <a:p>
            <a:pPr fontAlgn="base"/>
            <a:r>
              <a:rPr lang="en-HK" dirty="0"/>
              <a:t>7.Patxaran from Navarra </a:t>
            </a:r>
          </a:p>
          <a:p>
            <a:pPr fontAlgn="base"/>
            <a:r>
              <a:rPr lang="en-HK" dirty="0"/>
              <a:t>8.Rum from Andalucía </a:t>
            </a:r>
          </a:p>
          <a:p>
            <a:endParaRPr lang="en-US" dirty="0"/>
          </a:p>
        </p:txBody>
      </p:sp>
      <p:pic>
        <p:nvPicPr>
          <p:cNvPr id="3074" name="Picture 2" descr="Image result for patxaran navarra">
            <a:extLst>
              <a:ext uri="{FF2B5EF4-FFF2-40B4-BE49-F238E27FC236}">
                <a16:creationId xmlns:a16="http://schemas.microsoft.com/office/drawing/2014/main" id="{2B5841C5-2C81-4AE2-85D6-AB86C9346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1032" y="4344629"/>
            <a:ext cx="8042787" cy="25133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單箭頭接點 4">
            <a:extLst>
              <a:ext uri="{FF2B5EF4-FFF2-40B4-BE49-F238E27FC236}">
                <a16:creationId xmlns:a16="http://schemas.microsoft.com/office/drawing/2014/main" id="{599BAB7A-317D-440E-968D-6000FB40EA94}"/>
              </a:ext>
            </a:extLst>
          </p:cNvPr>
          <p:cNvCxnSpPr>
            <a:cxnSpLocks/>
          </p:cNvCxnSpPr>
          <p:nvPr/>
        </p:nvCxnSpPr>
        <p:spPr>
          <a:xfrm>
            <a:off x="2675604" y="5416062"/>
            <a:ext cx="3056602" cy="276815"/>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 name="標題 3">
            <a:extLst>
              <a:ext uri="{FF2B5EF4-FFF2-40B4-BE49-F238E27FC236}">
                <a16:creationId xmlns:a16="http://schemas.microsoft.com/office/drawing/2014/main" id="{023D5130-11C8-4D8A-94AA-F411E340117A}"/>
              </a:ext>
            </a:extLst>
          </p:cNvPr>
          <p:cNvSpPr>
            <a:spLocks noGrp="1"/>
          </p:cNvSpPr>
          <p:nvPr>
            <p:ph type="title"/>
          </p:nvPr>
        </p:nvSpPr>
        <p:spPr/>
        <p:txBody>
          <a:bodyPr/>
          <a:lstStyle/>
          <a:p>
            <a:r>
              <a:rPr lang="en-US" altLang="zh-CN" dirty="0"/>
              <a:t>Wine	</a:t>
            </a:r>
            <a:r>
              <a:rPr lang="zh-CN" altLang="en-US" dirty="0"/>
              <a:t>酒 </a:t>
            </a:r>
            <a:endParaRPr lang="en-US" dirty="0"/>
          </a:p>
        </p:txBody>
      </p:sp>
    </p:spTree>
    <p:extLst>
      <p:ext uri="{BB962C8B-B14F-4D97-AF65-F5344CB8AC3E}">
        <p14:creationId xmlns:p14="http://schemas.microsoft.com/office/powerpoint/2010/main" val="11260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583A27-461C-4197-8AC8-3188EBA6F4E8}"/>
              </a:ext>
            </a:extLst>
          </p:cNvPr>
          <p:cNvSpPr>
            <a:spLocks noGrp="1"/>
          </p:cNvSpPr>
          <p:nvPr>
            <p:ph type="title"/>
          </p:nvPr>
        </p:nvSpPr>
        <p:spPr/>
        <p:txBody>
          <a:bodyPr/>
          <a:lstStyle/>
          <a:p>
            <a:r>
              <a:rPr lang="en-US" altLang="zh-CN" dirty="0"/>
              <a:t>Brand </a:t>
            </a:r>
            <a:r>
              <a:rPr lang="zh-CN" altLang="en-US" dirty="0"/>
              <a:t>品牌</a:t>
            </a:r>
            <a:r>
              <a:rPr lang="en-US" altLang="zh-CN" dirty="0"/>
              <a:t>	</a:t>
            </a:r>
            <a:endParaRPr lang="en-US" dirty="0"/>
          </a:p>
        </p:txBody>
      </p:sp>
      <p:sp>
        <p:nvSpPr>
          <p:cNvPr id="3" name="內容版面配置區 2">
            <a:extLst>
              <a:ext uri="{FF2B5EF4-FFF2-40B4-BE49-F238E27FC236}">
                <a16:creationId xmlns:a16="http://schemas.microsoft.com/office/drawing/2014/main" id="{A58C96A8-9489-4931-99EF-9D61AC025F72}"/>
              </a:ext>
            </a:extLst>
          </p:cNvPr>
          <p:cNvSpPr>
            <a:spLocks noGrp="1"/>
          </p:cNvSpPr>
          <p:nvPr>
            <p:ph idx="1"/>
          </p:nvPr>
        </p:nvSpPr>
        <p:spPr/>
        <p:txBody>
          <a:bodyPr/>
          <a:lstStyle/>
          <a:p>
            <a:r>
              <a:rPr lang="en-US" altLang="zh-CN" dirty="0"/>
              <a:t>ZARA</a:t>
            </a:r>
          </a:p>
          <a:p>
            <a:r>
              <a:rPr lang="en-US" altLang="zh-CN" dirty="0"/>
              <a:t>Mangle</a:t>
            </a:r>
            <a:endParaRPr lang="en-US" dirty="0"/>
          </a:p>
        </p:txBody>
      </p:sp>
    </p:spTree>
    <p:extLst>
      <p:ext uri="{BB962C8B-B14F-4D97-AF65-F5344CB8AC3E}">
        <p14:creationId xmlns:p14="http://schemas.microsoft.com/office/powerpoint/2010/main" val="965123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flamenco">
            <a:extLst>
              <a:ext uri="{FF2B5EF4-FFF2-40B4-BE49-F238E27FC236}">
                <a16:creationId xmlns:a16="http://schemas.microsoft.com/office/drawing/2014/main" id="{1386EDE4-6F60-4585-BA76-0ADD167B01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F1B638B8-0CCF-4798-B3D5-D3A515AD1E74}"/>
              </a:ext>
            </a:extLst>
          </p:cNvPr>
          <p:cNvSpPr>
            <a:spLocks noGrp="1"/>
          </p:cNvSpPr>
          <p:nvPr>
            <p:ph type="title"/>
          </p:nvPr>
        </p:nvSpPr>
        <p:spPr>
          <a:xfrm>
            <a:off x="709448" y="1913950"/>
            <a:ext cx="4204137" cy="1342754"/>
          </a:xfrm>
        </p:spPr>
        <p:txBody>
          <a:bodyPr>
            <a:normAutofit/>
          </a:bodyPr>
          <a:lstStyle/>
          <a:p>
            <a:pPr algn="ctr" fontAlgn="base"/>
            <a:r>
              <a:rPr lang="en-HK" sz="3600"/>
              <a:t>Flamenco 	</a:t>
            </a:r>
            <a:br>
              <a:rPr lang="en-HK" sz="3600"/>
            </a:br>
            <a:r>
              <a:rPr lang="en-HK" sz="3600"/>
              <a:t>		</a:t>
            </a:r>
            <a:endParaRPr lang="en-US" sz="3600"/>
          </a:p>
        </p:txBody>
      </p:sp>
      <p:sp>
        <p:nvSpPr>
          <p:cNvPr id="3" name="內容版面配置區 2">
            <a:extLst>
              <a:ext uri="{FF2B5EF4-FFF2-40B4-BE49-F238E27FC236}">
                <a16:creationId xmlns:a16="http://schemas.microsoft.com/office/drawing/2014/main" id="{D717C33E-5A8A-4CBD-904F-0ED07C8CD691}"/>
              </a:ext>
            </a:extLst>
          </p:cNvPr>
          <p:cNvSpPr>
            <a:spLocks noGrp="1"/>
          </p:cNvSpPr>
          <p:nvPr>
            <p:ph idx="1"/>
          </p:nvPr>
        </p:nvSpPr>
        <p:spPr>
          <a:xfrm>
            <a:off x="525516" y="3417573"/>
            <a:ext cx="4593021" cy="2619839"/>
          </a:xfrm>
        </p:spPr>
        <p:txBody>
          <a:bodyPr anchor="ctr">
            <a:normAutofit/>
          </a:bodyPr>
          <a:lstStyle/>
          <a:p>
            <a:r>
              <a:rPr lang="en-HK" sz="1500"/>
              <a:t>from Arabic:felagmengu  meaning fugitive peasant</a:t>
            </a:r>
            <a:endParaRPr lang="en-US" sz="1500"/>
          </a:p>
          <a:p>
            <a:r>
              <a:rPr lang="en-US" sz="1500"/>
              <a:t>The musical traditions fused from Moors, Jews and gypsies in down-at-heel parts of town like Triana in Seville</a:t>
            </a:r>
          </a:p>
          <a:p>
            <a:r>
              <a:rPr lang="en-US" sz="1500"/>
              <a:t>Moors brought the guitar to Spain, Dramatic arm and hand movements, similar to Moorish dancing</a:t>
            </a:r>
          </a:p>
          <a:p>
            <a:r>
              <a:rPr lang="en-US" sz="1500"/>
              <a:t>Sing style is similar to wailing Arabic style  </a:t>
            </a:r>
          </a:p>
          <a:p>
            <a:r>
              <a:rPr lang="en-US" sz="1500"/>
              <a:t>Singing and dancing in the bar</a:t>
            </a:r>
          </a:p>
          <a:p>
            <a:r>
              <a:rPr lang="en-US" sz="1500"/>
              <a:t>The music of the dispossessed</a:t>
            </a:r>
          </a:p>
        </p:txBody>
      </p:sp>
    </p:spTree>
    <p:extLst>
      <p:ext uri="{BB962C8B-B14F-4D97-AF65-F5344CB8AC3E}">
        <p14:creationId xmlns:p14="http://schemas.microsoft.com/office/powerpoint/2010/main" val="4091686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91C480-2F9E-48D3-9FCB-7CE3C247FD64}"/>
              </a:ext>
            </a:extLst>
          </p:cNvPr>
          <p:cNvSpPr>
            <a:spLocks noGrp="1"/>
          </p:cNvSpPr>
          <p:nvPr>
            <p:ph type="ctrTitle"/>
          </p:nvPr>
        </p:nvSpPr>
        <p:spPr>
          <a:xfrm>
            <a:off x="-1228530" y="797125"/>
            <a:ext cx="9144000" cy="2387600"/>
          </a:xfrm>
        </p:spPr>
        <p:txBody>
          <a:bodyPr>
            <a:normAutofit fontScale="90000"/>
          </a:bodyPr>
          <a:lstStyle/>
          <a:p>
            <a:r>
              <a:rPr lang="zh-CN" altLang="en-US" dirty="0"/>
              <a:t>潘普洛纳斗牛场</a:t>
            </a:r>
            <a:br>
              <a:rPr lang="zh-CN" altLang="en-US" dirty="0"/>
            </a:br>
            <a:br>
              <a:rPr lang="zh-CN" altLang="en-US" dirty="0"/>
            </a:br>
            <a:endParaRPr lang="en-US" dirty="0"/>
          </a:p>
        </p:txBody>
      </p:sp>
      <p:sp>
        <p:nvSpPr>
          <p:cNvPr id="3" name="副標題 2">
            <a:extLst>
              <a:ext uri="{FF2B5EF4-FFF2-40B4-BE49-F238E27FC236}">
                <a16:creationId xmlns:a16="http://schemas.microsoft.com/office/drawing/2014/main" id="{931A5D52-5ECA-4D85-9C2E-13133F1A665A}"/>
              </a:ext>
            </a:extLst>
          </p:cNvPr>
          <p:cNvSpPr>
            <a:spLocks noGrp="1"/>
          </p:cNvSpPr>
          <p:nvPr>
            <p:ph type="subTitle" idx="1"/>
          </p:nvPr>
        </p:nvSpPr>
        <p:spPr>
          <a:xfrm>
            <a:off x="774583" y="3082660"/>
            <a:ext cx="5321417" cy="3134322"/>
          </a:xfrm>
        </p:spPr>
        <p:txBody>
          <a:bodyPr>
            <a:normAutofit fontScale="55000" lnSpcReduction="20000"/>
          </a:bodyPr>
          <a:lstStyle/>
          <a:p>
            <a:pPr algn="l"/>
            <a:r>
              <a:rPr lang="zh-CN" altLang="en-US" dirty="0"/>
              <a:t>地址：</a:t>
            </a:r>
            <a:r>
              <a:rPr lang="en-US" dirty="0"/>
              <a:t>Navarra Pamplona, Navarra, Paseo de Hemingway</a:t>
            </a:r>
          </a:p>
          <a:p>
            <a:pPr algn="l"/>
            <a:br>
              <a:rPr lang="en-US" dirty="0"/>
            </a:br>
            <a:r>
              <a:rPr lang="zh-CN" altLang="en-US" dirty="0"/>
              <a:t>西班牙纳瓦拉大区首府潘普洛纳。目前用于斗牛。该斗牛场兴建于</a:t>
            </a:r>
            <a:r>
              <a:rPr lang="en-US" altLang="zh-CN" dirty="0"/>
              <a:t>1922</a:t>
            </a:r>
            <a:r>
              <a:rPr lang="zh-CN" altLang="en-US" dirty="0"/>
              <a:t>年，一共能容纳</a:t>
            </a:r>
            <a:r>
              <a:rPr lang="en-US" altLang="zh-CN" dirty="0"/>
              <a:t>19529</a:t>
            </a:r>
            <a:r>
              <a:rPr lang="zh-CN" altLang="en-US" dirty="0"/>
              <a:t>人，是西班牙第二大斗牛场。在圣费尔明节期间，这里是奔牛的终点。</a:t>
            </a:r>
            <a:endParaRPr lang="en-US" altLang="zh-CN" dirty="0"/>
          </a:p>
          <a:p>
            <a:pPr algn="l"/>
            <a:endParaRPr lang="en-US" altLang="zh-CN" dirty="0"/>
          </a:p>
          <a:p>
            <a:pPr algn="l"/>
            <a:r>
              <a:rPr lang="zh-CN" altLang="en-US" dirty="0"/>
              <a:t>附近景点</a:t>
            </a:r>
          </a:p>
          <a:p>
            <a:pPr algn="l"/>
            <a:r>
              <a:rPr lang="en-US" altLang="zh-CN" dirty="0"/>
              <a:t>100</a:t>
            </a:r>
            <a:r>
              <a:rPr lang="zh-CN" altLang="en-US" dirty="0"/>
              <a:t>米</a:t>
            </a:r>
            <a:r>
              <a:rPr lang="en-US" dirty="0" err="1">
                <a:hlinkClick r:id="rId2"/>
              </a:rPr>
              <a:t>Monumento</a:t>
            </a:r>
            <a:r>
              <a:rPr lang="en-US" dirty="0">
                <a:hlinkClick r:id="rId2"/>
              </a:rPr>
              <a:t> al </a:t>
            </a:r>
            <a:r>
              <a:rPr lang="en-US" dirty="0" err="1">
                <a:hlinkClick r:id="rId2"/>
              </a:rPr>
              <a:t>Encierro</a:t>
            </a:r>
            <a:endParaRPr lang="en-US" dirty="0"/>
          </a:p>
          <a:p>
            <a:pPr algn="l"/>
            <a:r>
              <a:rPr lang="en-US" dirty="0"/>
              <a:t>200</a:t>
            </a:r>
            <a:r>
              <a:rPr lang="zh-CN" altLang="en-US" dirty="0"/>
              <a:t>米</a:t>
            </a:r>
            <a:r>
              <a:rPr lang="en-US" dirty="0">
                <a:hlinkClick r:id="rId3"/>
              </a:rPr>
              <a:t>Teatro </a:t>
            </a:r>
            <a:r>
              <a:rPr lang="en-US" dirty="0" err="1">
                <a:hlinkClick r:id="rId3"/>
              </a:rPr>
              <a:t>Gayarre</a:t>
            </a:r>
            <a:endParaRPr lang="en-US" dirty="0"/>
          </a:p>
          <a:p>
            <a:pPr algn="l"/>
            <a:r>
              <a:rPr lang="en-US" dirty="0"/>
              <a:t>200</a:t>
            </a:r>
            <a:r>
              <a:rPr lang="zh-CN" altLang="en-US" dirty="0"/>
              <a:t>米</a:t>
            </a:r>
            <a:r>
              <a:rPr lang="en-US" dirty="0">
                <a:hlinkClick r:id="rId4"/>
              </a:rPr>
              <a:t>Palacio de Navarra</a:t>
            </a:r>
            <a:endParaRPr lang="en-US" dirty="0"/>
          </a:p>
          <a:p>
            <a:pPr algn="l"/>
            <a:endParaRPr lang="zh-CN" altLang="en-US" dirty="0"/>
          </a:p>
          <a:p>
            <a:pPr algn="l"/>
            <a:br>
              <a:rPr lang="zh-CN" altLang="en-US" dirty="0"/>
            </a:br>
            <a:endParaRPr lang="en-US" dirty="0"/>
          </a:p>
        </p:txBody>
      </p:sp>
      <p:pic>
        <p:nvPicPr>
          <p:cNvPr id="1026" name="Picture 2" descr="http://p2-q.mafengwo.net/s9/M00/9D/D5/wKgBs1ZqHM-ATtnvAAKguQREcJI66.jpeg?imageMogr2%2Fthumbnail%2F%21690x450r%2Fgravity%2FCenter%2Fcrop%2F%21690x450%2Fquality%2F90%7Cwatermark%2F1%2Fimage%2FaHR0cDovL2I0LXEubWFmZW5nd28ubmV0L3MxMS9NMDAvNDQvOUIvd0tnQkVGc1A1UnlBRHY3cEFBQUhaWlVQUmxROTkwLnBuZw%3D%3D%2Fgravity%2FSouthEast%2Fdx%2F10%2Fdy%2F11">
            <a:extLst>
              <a:ext uri="{FF2B5EF4-FFF2-40B4-BE49-F238E27FC236}">
                <a16:creationId xmlns:a16="http://schemas.microsoft.com/office/drawing/2014/main" id="{3D0B5148-4BF4-4BFE-A3B2-19260CC12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8489" y="3509963"/>
            <a:ext cx="4150762" cy="27070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n3-q.mafengwo.net/s9/M00/9D/E9/wKgBs1ZqHXKAY2ziAAI6813QW3U18.jpeg?imageMogr2%2Fthumbnail%2F%21690x450r%2Fgravity%2FCenter%2Fcrop%2F%21690x450%2Fquality%2F90%7Cwatermark%2F1%2Fimage%2FaHR0cDovL2I0LXEubWFmZW5nd28ubmV0L3MxMS9NMDAvNDQvOUIvd0tnQkVGc1A1UnlBRHY3cEFBQUhaWlVQUmxROTkwLnBuZw%3D%3D%2Fgravity%2FSouthEast%2Fdx%2F10%2Fdy%2F11">
            <a:extLst>
              <a:ext uri="{FF2B5EF4-FFF2-40B4-BE49-F238E27FC236}">
                <a16:creationId xmlns:a16="http://schemas.microsoft.com/office/drawing/2014/main" id="{64518E4F-AA09-4BB7-B5E9-23DF111A8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4348" y="797125"/>
            <a:ext cx="4035541" cy="263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97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1DBEE-DA94-4D43-8E3A-2611B4B3C331}"/>
              </a:ext>
            </a:extLst>
          </p:cNvPr>
          <p:cNvSpPr>
            <a:spLocks noGrp="1"/>
          </p:cNvSpPr>
          <p:nvPr>
            <p:ph type="title"/>
          </p:nvPr>
        </p:nvSpPr>
        <p:spPr/>
        <p:txBody>
          <a:bodyPr/>
          <a:lstStyle/>
          <a:p>
            <a:r>
              <a:rPr lang="en-US" altLang="zh-CN" b="1" dirty="0"/>
              <a:t>El Camino de Santiago</a:t>
            </a:r>
            <a:endParaRPr lang="en-US" dirty="0"/>
          </a:p>
        </p:txBody>
      </p:sp>
      <p:sp>
        <p:nvSpPr>
          <p:cNvPr id="3" name="內容版面配置區 2">
            <a:extLst>
              <a:ext uri="{FF2B5EF4-FFF2-40B4-BE49-F238E27FC236}">
                <a16:creationId xmlns:a16="http://schemas.microsoft.com/office/drawing/2014/main" id="{91FA9BD2-B952-4CA0-9873-0033F1B7F393}"/>
              </a:ext>
            </a:extLst>
          </p:cNvPr>
          <p:cNvSpPr>
            <a:spLocks noGrp="1"/>
          </p:cNvSpPr>
          <p:nvPr>
            <p:ph idx="1"/>
          </p:nvPr>
        </p:nvSpPr>
        <p:spPr>
          <a:xfrm>
            <a:off x="838200" y="1825625"/>
            <a:ext cx="6064045" cy="4351338"/>
          </a:xfrm>
        </p:spPr>
        <p:txBody>
          <a:bodyPr/>
          <a:lstStyle/>
          <a:p>
            <a:r>
              <a:rPr lang="zh-CN" altLang="en-US" b="1" dirty="0"/>
              <a:t>圣雅各之路</a:t>
            </a:r>
            <a:r>
              <a:rPr lang="zh-CN" altLang="en-US" dirty="0"/>
              <a:t>或</a:t>
            </a:r>
            <a:r>
              <a:rPr lang="zh-CN" altLang="en-US" b="1" dirty="0"/>
              <a:t>圣地牙哥朝圣之路</a:t>
            </a:r>
            <a:r>
              <a:rPr lang="zh-CN" altLang="en-US" dirty="0"/>
              <a:t>（西班牙语：</a:t>
            </a:r>
            <a:r>
              <a:rPr lang="en-US" altLang="zh-CN" b="1" dirty="0"/>
              <a:t>El Camino de Santiago</a:t>
            </a:r>
            <a:r>
              <a:rPr lang="zh-CN" altLang="en-US" dirty="0"/>
              <a:t>）是前往</a:t>
            </a:r>
            <a:r>
              <a:rPr lang="zh-CN" altLang="en-US" dirty="0">
                <a:hlinkClick r:id="rId3" tooltip="天主教"/>
              </a:rPr>
              <a:t>天主教</a:t>
            </a:r>
            <a:r>
              <a:rPr lang="zh-CN" altLang="en-US" dirty="0"/>
              <a:t>的</a:t>
            </a:r>
            <a:r>
              <a:rPr lang="zh-CN" altLang="en-US" dirty="0">
                <a:hlinkClick r:id="rId4" tooltip="圣地"/>
              </a:rPr>
              <a:t>圣地</a:t>
            </a:r>
            <a:r>
              <a:rPr lang="zh-CN" altLang="en-US" dirty="0"/>
              <a:t>之一的</a:t>
            </a:r>
            <a:r>
              <a:rPr lang="zh-CN" altLang="en-US" dirty="0">
                <a:hlinkClick r:id="rId5" tooltip="西班牙"/>
              </a:rPr>
              <a:t>西班牙</a:t>
            </a:r>
            <a:r>
              <a:rPr lang="zh-CN" altLang="en-US" dirty="0"/>
              <a:t>北部城市</a:t>
            </a:r>
            <a:r>
              <a:rPr lang="zh-CN" altLang="en-US" dirty="0">
                <a:hlinkClick r:id="rId6" tooltip="圣地牙哥康波斯特拉"/>
              </a:rPr>
              <a:t>圣地牙哥康波斯特拉</a:t>
            </a:r>
            <a:r>
              <a:rPr lang="zh-CN" altLang="en-US" dirty="0"/>
              <a:t>的</a:t>
            </a:r>
            <a:r>
              <a:rPr lang="zh-CN" altLang="en-US" dirty="0">
                <a:hlinkClick r:id="rId7" tooltip="朝圣"/>
              </a:rPr>
              <a:t>朝圣之路</a:t>
            </a:r>
            <a:r>
              <a:rPr lang="zh-CN" altLang="en-US" dirty="0"/>
              <a:t>。主要指从</a:t>
            </a:r>
            <a:r>
              <a:rPr lang="zh-CN" altLang="en-US" dirty="0">
                <a:hlinkClick r:id="rId8" tooltip="法国"/>
              </a:rPr>
              <a:t>法国</a:t>
            </a:r>
            <a:r>
              <a:rPr lang="zh-CN" altLang="en-US" dirty="0"/>
              <a:t>各地经由</a:t>
            </a:r>
            <a:r>
              <a:rPr lang="zh-CN" altLang="en-US" dirty="0">
                <a:hlinkClick r:id="rId9" tooltip="比利牛斯山"/>
              </a:rPr>
              <a:t>比利牛斯山</a:t>
            </a:r>
            <a:r>
              <a:rPr lang="zh-CN" altLang="en-US" dirty="0"/>
              <a:t>通往西班牙北部之道路，为</a:t>
            </a:r>
            <a:r>
              <a:rPr lang="zh-CN" altLang="en-US" dirty="0">
                <a:hlinkClick r:id="rId10" tooltip="联合国教科文组织"/>
              </a:rPr>
              <a:t>联合国教科文组织</a:t>
            </a:r>
            <a:r>
              <a:rPr lang="zh-CN" altLang="en-US" dirty="0"/>
              <a:t>登录的</a:t>
            </a:r>
            <a:r>
              <a:rPr lang="zh-CN" altLang="en-US" dirty="0">
                <a:hlinkClick r:id="rId11" tooltip="世界遗产"/>
              </a:rPr>
              <a:t>世界遗产</a:t>
            </a:r>
            <a:r>
              <a:rPr lang="zh-CN" altLang="en-US" dirty="0"/>
              <a:t>，也是全世界仅有的两处“巡礼路”世界遗产</a:t>
            </a:r>
            <a:endParaRPr lang="en-US" dirty="0"/>
          </a:p>
        </p:txBody>
      </p:sp>
    </p:spTree>
    <p:extLst>
      <p:ext uri="{BB962C8B-B14F-4D97-AF65-F5344CB8AC3E}">
        <p14:creationId xmlns:p14="http://schemas.microsoft.com/office/powerpoint/2010/main" val="1884413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46171C-DAF9-4B25-9FAB-1E5CFF1E87C1}"/>
              </a:ext>
            </a:extLst>
          </p:cNvPr>
          <p:cNvSpPr>
            <a:spLocks noGrp="1"/>
          </p:cNvSpPr>
          <p:nvPr>
            <p:ph type="title"/>
          </p:nvPr>
        </p:nvSpPr>
        <p:spPr/>
        <p:txBody>
          <a:bodyPr/>
          <a:lstStyle/>
          <a:p>
            <a:r>
              <a:rPr lang="en-US" altLang="en-US" b="1" dirty="0">
                <a:solidFill>
                  <a:srgbClr val="222222"/>
                </a:solidFill>
                <a:latin typeface="Arial" panose="020B0604020202020204" pitchFamily="34" charset="0"/>
                <a:cs typeface="Arial" panose="020B0604020202020204" pitchFamily="34" charset="0"/>
              </a:rPr>
              <a:t>San Sebastián</a:t>
            </a:r>
            <a:endParaRPr lang="en-US" dirty="0"/>
          </a:p>
        </p:txBody>
      </p:sp>
      <p:sp>
        <p:nvSpPr>
          <p:cNvPr id="3" name="內容版面配置區 2">
            <a:extLst>
              <a:ext uri="{FF2B5EF4-FFF2-40B4-BE49-F238E27FC236}">
                <a16:creationId xmlns:a16="http://schemas.microsoft.com/office/drawing/2014/main" id="{4E67A5FA-82D7-47F4-8187-1B38A345BED9}"/>
              </a:ext>
            </a:extLst>
          </p:cNvPr>
          <p:cNvSpPr>
            <a:spLocks noGrp="1"/>
          </p:cNvSpPr>
          <p:nvPr>
            <p:ph idx="1"/>
          </p:nvPr>
        </p:nvSpPr>
        <p:spPr>
          <a:xfrm>
            <a:off x="838201" y="1825625"/>
            <a:ext cx="7139730" cy="4351338"/>
          </a:xfrm>
        </p:spPr>
        <p:txBody>
          <a:bodyPr>
            <a:normAutofit fontScale="62500" lnSpcReduction="20000"/>
          </a:bodyPr>
          <a:lstStyle/>
          <a:p>
            <a:pPr marL="0" lvl="0" indent="0" eaLnBrk="0" fontAlgn="base" hangingPunct="0">
              <a:lnSpc>
                <a:spcPct val="100000"/>
              </a:lnSpc>
              <a:spcBef>
                <a:spcPct val="0"/>
              </a:spcBef>
              <a:spcAft>
                <a:spcPct val="0"/>
              </a:spcAft>
              <a:buNone/>
            </a:pPr>
            <a:r>
              <a:rPr lang="en-US" altLang="en-US" b="1" dirty="0">
                <a:solidFill>
                  <a:srgbClr val="222222"/>
                </a:solidFill>
                <a:latin typeface="Arial" panose="020B0604020202020204" pitchFamily="34" charset="0"/>
                <a:cs typeface="Arial" panose="020B0604020202020204" pitchFamily="34" charset="0"/>
              </a:rPr>
              <a:t>San Sebastián</a:t>
            </a:r>
            <a:r>
              <a:rPr lang="en-US" altLang="en-US" dirty="0">
                <a:solidFill>
                  <a:srgbClr val="222222"/>
                </a:solidFill>
                <a:latin typeface="Arial" panose="020B0604020202020204" pitchFamily="34" charset="0"/>
                <a:cs typeface="Arial" panose="020B0604020202020204" pitchFamily="34" charset="0"/>
              </a:rPr>
              <a:t> (Spanish: </a:t>
            </a:r>
            <a:r>
              <a:rPr lang="en-US" altLang="en-US" dirty="0">
                <a:solidFill>
                  <a:srgbClr val="0B0080"/>
                </a:solidFill>
                <a:latin typeface="Arial" panose="020B0604020202020204" pitchFamily="34" charset="0"/>
                <a:cs typeface="Arial" panose="020B0604020202020204" pitchFamily="34" charset="0"/>
                <a:hlinkClick r:id="rId2" tooltip="Help:IPA/Spanish"/>
              </a:rPr>
              <a:t>[san seβ</a:t>
            </a:r>
            <a:r>
              <a:rPr lang="en-US" altLang="en-US" dirty="0" err="1">
                <a:solidFill>
                  <a:srgbClr val="0B0080"/>
                </a:solidFill>
                <a:latin typeface="Arial" panose="020B0604020202020204" pitchFamily="34" charset="0"/>
                <a:cs typeface="Arial" panose="020B0604020202020204" pitchFamily="34" charset="0"/>
                <a:hlinkClick r:id="rId2" tooltip="Help:IPA/Spanish"/>
              </a:rPr>
              <a:t>asˈtjan</a:t>
            </a:r>
            <a:r>
              <a:rPr lang="en-US" altLang="en-US" dirty="0">
                <a:solidFill>
                  <a:srgbClr val="0B0080"/>
                </a:solidFill>
                <a:latin typeface="Arial" panose="020B0604020202020204" pitchFamily="34" charset="0"/>
                <a:cs typeface="Arial" panose="020B0604020202020204" pitchFamily="34" charset="0"/>
                <a:hlinkClick r:id="rId2" tooltip="Help:IPA/Spanish"/>
              </a:rPr>
              <a:t>]</a:t>
            </a:r>
            <a:r>
              <a:rPr lang="en-US" altLang="en-US" dirty="0">
                <a:solidFill>
                  <a:srgbClr val="222222"/>
                </a:solidFill>
                <a:latin typeface="Arial" panose="020B0604020202020204" pitchFamily="34" charset="0"/>
                <a:cs typeface="Arial" panose="020B0604020202020204" pitchFamily="34" charset="0"/>
              </a:rPr>
              <a:t>) or </a:t>
            </a:r>
            <a:r>
              <a:rPr lang="en-US" altLang="en-US" b="1" dirty="0" err="1">
                <a:solidFill>
                  <a:srgbClr val="222222"/>
                </a:solidFill>
                <a:latin typeface="Arial" panose="020B0604020202020204" pitchFamily="34" charset="0"/>
                <a:cs typeface="Arial" panose="020B0604020202020204" pitchFamily="34" charset="0"/>
              </a:rPr>
              <a:t>Donostia</a:t>
            </a:r>
            <a:r>
              <a:rPr lang="en-US" altLang="en-US" dirty="0">
                <a:solidFill>
                  <a:srgbClr val="222222"/>
                </a:solidFill>
                <a:latin typeface="Arial" panose="020B0604020202020204" pitchFamily="34" charset="0"/>
                <a:cs typeface="Arial" panose="020B0604020202020204" pitchFamily="34" charset="0"/>
              </a:rPr>
              <a:t> (Basque: </a:t>
            </a:r>
            <a:r>
              <a:rPr lang="en-US" altLang="en-US" dirty="0">
                <a:solidFill>
                  <a:srgbClr val="0B0080"/>
                </a:solidFill>
                <a:latin typeface="Arial" panose="020B0604020202020204" pitchFamily="34" charset="0"/>
                <a:cs typeface="Arial" panose="020B0604020202020204" pitchFamily="34" charset="0"/>
                <a:hlinkClick r:id="rId3" tooltip="Help:IPA/Basque"/>
              </a:rPr>
              <a:t>[</a:t>
            </a:r>
            <a:r>
              <a:rPr lang="en-US" altLang="en-US" dirty="0" err="1">
                <a:solidFill>
                  <a:srgbClr val="0B0080"/>
                </a:solidFill>
                <a:latin typeface="Arial" panose="020B0604020202020204" pitchFamily="34" charset="0"/>
                <a:cs typeface="Arial" panose="020B0604020202020204" pitchFamily="34" charset="0"/>
                <a:hlinkClick r:id="rId3" tooltip="Help:IPA/Basque"/>
              </a:rPr>
              <a:t>doˈnos̺tia</a:t>
            </a:r>
            <a:r>
              <a:rPr lang="en-US" altLang="en-US" dirty="0">
                <a:solidFill>
                  <a:srgbClr val="0B0080"/>
                </a:solidFill>
                <a:latin typeface="Arial" panose="020B0604020202020204" pitchFamily="34" charset="0"/>
                <a:cs typeface="Arial" panose="020B0604020202020204" pitchFamily="34" charset="0"/>
                <a:hlinkClick r:id="rId3" tooltip="Help:IPA/Basque"/>
              </a:rPr>
              <a:t>]</a:t>
            </a:r>
            <a:r>
              <a:rPr lang="en-US" altLang="en-US" dirty="0">
                <a:solidFill>
                  <a:srgbClr val="222222"/>
                </a:solidFill>
                <a:latin typeface="Arial" panose="020B0604020202020204" pitchFamily="34" charset="0"/>
                <a:cs typeface="Arial" panose="020B0604020202020204" pitchFamily="34" charset="0"/>
              </a:rPr>
              <a:t>)</a:t>
            </a:r>
            <a:r>
              <a:rPr lang="en-US" altLang="en-US" baseline="30000" dirty="0">
                <a:solidFill>
                  <a:srgbClr val="0B0080"/>
                </a:solidFill>
                <a:latin typeface="Arial" panose="020B0604020202020204" pitchFamily="34" charset="0"/>
                <a:cs typeface="Arial" panose="020B0604020202020204" pitchFamily="34" charset="0"/>
                <a:hlinkClick r:id="rId4"/>
              </a:rPr>
              <a:t>[3]</a:t>
            </a:r>
            <a:r>
              <a:rPr lang="en-US" altLang="en-US" dirty="0">
                <a:solidFill>
                  <a:srgbClr val="222222"/>
                </a:solidFill>
                <a:latin typeface="Arial" panose="020B0604020202020204" pitchFamily="34" charset="0"/>
                <a:cs typeface="Arial" panose="020B0604020202020204" pitchFamily="34" charset="0"/>
              </a:rPr>
              <a:t> is a coastal </a:t>
            </a:r>
            <a:r>
              <a:rPr lang="en-US" altLang="en-US" dirty="0">
                <a:solidFill>
                  <a:srgbClr val="0B0080"/>
                </a:solidFill>
                <a:latin typeface="Arial" panose="020B0604020202020204" pitchFamily="34" charset="0"/>
                <a:cs typeface="Arial" panose="020B0604020202020204" pitchFamily="34" charset="0"/>
                <a:hlinkClick r:id="rId5" tooltip="City"/>
              </a:rPr>
              <a:t>city</a:t>
            </a:r>
            <a:r>
              <a:rPr lang="en-US" altLang="en-US" dirty="0">
                <a:solidFill>
                  <a:srgbClr val="222222"/>
                </a:solidFill>
                <a:latin typeface="Arial" panose="020B0604020202020204" pitchFamily="34" charset="0"/>
                <a:cs typeface="Arial" panose="020B0604020202020204" pitchFamily="34" charset="0"/>
              </a:rPr>
              <a:t> and </a:t>
            </a:r>
            <a:r>
              <a:rPr lang="en-US" altLang="en-US" dirty="0">
                <a:solidFill>
                  <a:srgbClr val="0B0080"/>
                </a:solidFill>
                <a:latin typeface="Arial" panose="020B0604020202020204" pitchFamily="34" charset="0"/>
                <a:cs typeface="Arial" panose="020B0604020202020204" pitchFamily="34" charset="0"/>
                <a:hlinkClick r:id="rId6" tooltip="Municipalities of Spain"/>
              </a:rPr>
              <a:t>municipality</a:t>
            </a:r>
            <a:r>
              <a:rPr lang="en-US" altLang="en-US" dirty="0">
                <a:solidFill>
                  <a:srgbClr val="222222"/>
                </a:solidFill>
                <a:latin typeface="Arial" panose="020B0604020202020204" pitchFamily="34" charset="0"/>
                <a:cs typeface="Arial" panose="020B0604020202020204" pitchFamily="34" charset="0"/>
              </a:rPr>
              <a:t> located in the </a:t>
            </a:r>
            <a:r>
              <a:rPr lang="en-US" altLang="en-US" dirty="0">
                <a:solidFill>
                  <a:srgbClr val="0B0080"/>
                </a:solidFill>
                <a:latin typeface="Arial" panose="020B0604020202020204" pitchFamily="34" charset="0"/>
                <a:cs typeface="Arial" panose="020B0604020202020204" pitchFamily="34" charset="0"/>
                <a:hlinkClick r:id="rId7" tooltip="Basque Country (autonomous community)"/>
              </a:rPr>
              <a:t>Basque Autonomous </a:t>
            </a:r>
            <a:r>
              <a:rPr lang="en-US" altLang="zh-CN" dirty="0">
                <a:solidFill>
                  <a:srgbClr val="0B0080"/>
                </a:solidFill>
                <a:latin typeface="Arial" panose="020B0604020202020204" pitchFamily="34" charset="0"/>
                <a:cs typeface="Arial" panose="020B0604020202020204" pitchFamily="34" charset="0"/>
                <a:hlinkClick r:id="rId7" tooltip="Basque Country (autonomous community)"/>
              </a:rPr>
              <a:t>Community</a:t>
            </a:r>
            <a:r>
              <a:rPr lang="en-US" altLang="en-US" dirty="0">
                <a:solidFill>
                  <a:srgbClr val="0B0080"/>
                </a:solidFill>
                <a:latin typeface="Arial" panose="020B0604020202020204" pitchFamily="34" charset="0"/>
                <a:cs typeface="Arial" panose="020B0604020202020204" pitchFamily="34" charset="0"/>
                <a:hlinkClick r:id="rId7" tooltip="Basque Country (autonomous community)"/>
              </a:rPr>
              <a:t>(</a:t>
            </a:r>
            <a:r>
              <a:rPr lang="zh-CN" altLang="en-US" dirty="0">
                <a:solidFill>
                  <a:srgbClr val="0B0080"/>
                </a:solidFill>
                <a:latin typeface="Arial" panose="020B0604020202020204" pitchFamily="34" charset="0"/>
                <a:cs typeface="Arial" panose="020B0604020202020204" pitchFamily="34" charset="0"/>
                <a:hlinkClick r:id="rId7" tooltip="Basque Country (autonomous community)"/>
              </a:rPr>
              <a:t>巴斯克自治区</a:t>
            </a:r>
            <a:r>
              <a:rPr lang="en-US" altLang="en-US" dirty="0">
                <a:solidFill>
                  <a:srgbClr val="0B0080"/>
                </a:solidFill>
                <a:latin typeface="Arial" panose="020B0604020202020204" pitchFamily="34" charset="0"/>
                <a:cs typeface="Arial" panose="020B0604020202020204" pitchFamily="34" charset="0"/>
                <a:hlinkClick r:id="rId7" tooltip="Basque Country (autonomous community)"/>
              </a:rPr>
              <a:t>) </a:t>
            </a:r>
            <a:r>
              <a:rPr lang="en-US" altLang="en-US" dirty="0">
                <a:solidFill>
                  <a:srgbClr val="222222"/>
                </a:solidFill>
                <a:latin typeface="Arial" panose="020B0604020202020204" pitchFamily="34" charset="0"/>
                <a:cs typeface="Arial" panose="020B0604020202020204" pitchFamily="34" charset="0"/>
              </a:rPr>
              <a:t>, </a:t>
            </a:r>
            <a:r>
              <a:rPr lang="en-US" altLang="en-US" dirty="0">
                <a:solidFill>
                  <a:srgbClr val="0B0080"/>
                </a:solidFill>
                <a:latin typeface="Arial" panose="020B0604020202020204" pitchFamily="34" charset="0"/>
                <a:cs typeface="Arial" panose="020B0604020202020204" pitchFamily="34" charset="0"/>
                <a:hlinkClick r:id="rId8" tooltip="Spain"/>
              </a:rPr>
              <a:t>Spain</a:t>
            </a:r>
            <a:r>
              <a:rPr lang="en-US" altLang="en-US" dirty="0">
                <a:solidFill>
                  <a:srgbClr val="222222"/>
                </a:solidFill>
                <a:latin typeface="Arial" panose="020B0604020202020204" pitchFamily="34" charset="0"/>
                <a:cs typeface="Arial" panose="020B0604020202020204" pitchFamily="34" charset="0"/>
              </a:rPr>
              <a:t>. It lies on the coast of the </a:t>
            </a:r>
            <a:r>
              <a:rPr lang="en-US" altLang="en-US" dirty="0">
                <a:solidFill>
                  <a:srgbClr val="0B0080"/>
                </a:solidFill>
                <a:latin typeface="Arial" panose="020B0604020202020204" pitchFamily="34" charset="0"/>
                <a:cs typeface="Arial" panose="020B0604020202020204" pitchFamily="34" charset="0"/>
                <a:hlinkClick r:id="rId9" tooltip="Bay of Biscay"/>
              </a:rPr>
              <a:t>Bay of Biscay</a:t>
            </a:r>
            <a:r>
              <a:rPr lang="en-US" altLang="en-US" dirty="0">
                <a:solidFill>
                  <a:srgbClr val="0B0080"/>
                </a:solidFill>
                <a:latin typeface="Arial" panose="020B0604020202020204" pitchFamily="34" charset="0"/>
                <a:cs typeface="Arial" panose="020B0604020202020204" pitchFamily="34" charset="0"/>
              </a:rPr>
              <a:t>(</a:t>
            </a:r>
            <a:r>
              <a:rPr lang="zh-CN" altLang="en-US" dirty="0">
                <a:solidFill>
                  <a:srgbClr val="0B0080"/>
                </a:solidFill>
                <a:latin typeface="Arial" panose="020B0604020202020204" pitchFamily="34" charset="0"/>
                <a:cs typeface="Arial" panose="020B0604020202020204" pitchFamily="34" charset="0"/>
              </a:rPr>
              <a:t>比斯开湾</a:t>
            </a:r>
            <a:r>
              <a:rPr lang="en-US" altLang="en-US" dirty="0">
                <a:solidFill>
                  <a:srgbClr val="0B0080"/>
                </a:solidFill>
                <a:latin typeface="Arial" panose="020B0604020202020204" pitchFamily="34" charset="0"/>
                <a:cs typeface="Arial" panose="020B0604020202020204" pitchFamily="34" charset="0"/>
              </a:rPr>
              <a:t>)</a:t>
            </a:r>
            <a:r>
              <a:rPr lang="en-US" altLang="en-US" dirty="0">
                <a:solidFill>
                  <a:srgbClr val="222222"/>
                </a:solidFill>
                <a:latin typeface="Arial" panose="020B0604020202020204" pitchFamily="34" charset="0"/>
                <a:cs typeface="Arial" panose="020B0604020202020204" pitchFamily="34" charset="0"/>
              </a:rPr>
              <a:t>, 20 km (12 miles) from the </a:t>
            </a:r>
            <a:r>
              <a:rPr lang="en-US" altLang="en-US" dirty="0">
                <a:solidFill>
                  <a:srgbClr val="0B0080"/>
                </a:solidFill>
                <a:latin typeface="Arial" panose="020B0604020202020204" pitchFamily="34" charset="0"/>
                <a:cs typeface="Arial" panose="020B0604020202020204" pitchFamily="34" charset="0"/>
                <a:hlinkClick r:id="rId10" tooltip="France"/>
              </a:rPr>
              <a:t>French</a:t>
            </a:r>
            <a:r>
              <a:rPr lang="en-US" altLang="en-US" dirty="0">
                <a:solidFill>
                  <a:srgbClr val="222222"/>
                </a:solidFill>
                <a:latin typeface="Arial" panose="020B0604020202020204" pitchFamily="34" charset="0"/>
                <a:cs typeface="Arial" panose="020B0604020202020204" pitchFamily="34" charset="0"/>
              </a:rPr>
              <a:t> border. The capital city of </a:t>
            </a:r>
            <a:r>
              <a:rPr lang="en-US" altLang="en-US" dirty="0" err="1">
                <a:solidFill>
                  <a:srgbClr val="0B0080"/>
                </a:solidFill>
                <a:latin typeface="Arial" panose="020B0604020202020204" pitchFamily="34" charset="0"/>
                <a:cs typeface="Arial" panose="020B0604020202020204" pitchFamily="34" charset="0"/>
                <a:hlinkClick r:id="rId11" tooltip="Gipuzkoa"/>
              </a:rPr>
              <a:t>Gipuzkoa</a:t>
            </a:r>
            <a:r>
              <a:rPr lang="en-US" altLang="en-US" dirty="0">
                <a:solidFill>
                  <a:srgbClr val="222222"/>
                </a:solidFill>
                <a:latin typeface="Arial" panose="020B0604020202020204" pitchFamily="34" charset="0"/>
                <a:cs typeface="Arial" panose="020B0604020202020204" pitchFamily="34" charset="0"/>
              </a:rPr>
              <a:t>, the municipality's population is 186,095 as of 2015,</a:t>
            </a:r>
            <a:r>
              <a:rPr lang="en-US" altLang="en-US" baseline="30000" dirty="0">
                <a:solidFill>
                  <a:srgbClr val="0B0080"/>
                </a:solidFill>
                <a:latin typeface="Arial" panose="020B0604020202020204" pitchFamily="34" charset="0"/>
                <a:cs typeface="Arial" panose="020B0604020202020204" pitchFamily="34" charset="0"/>
                <a:hlinkClick r:id="rId12"/>
              </a:rPr>
              <a:t>[4]</a:t>
            </a:r>
            <a:r>
              <a:rPr lang="en-US" altLang="en-US" dirty="0">
                <a:solidFill>
                  <a:srgbClr val="222222"/>
                </a:solidFill>
                <a:latin typeface="Arial" panose="020B0604020202020204" pitchFamily="34" charset="0"/>
                <a:cs typeface="Arial" panose="020B0604020202020204" pitchFamily="34" charset="0"/>
              </a:rPr>
              <a:t> with its metropolitan area reaching 436,500 in 2010.</a:t>
            </a:r>
            <a:r>
              <a:rPr lang="en-US" altLang="en-US" baseline="30000" dirty="0">
                <a:solidFill>
                  <a:srgbClr val="0B0080"/>
                </a:solidFill>
                <a:latin typeface="Arial" panose="020B0604020202020204" pitchFamily="34" charset="0"/>
                <a:cs typeface="Arial" panose="020B0604020202020204" pitchFamily="34" charset="0"/>
                <a:hlinkClick r:id="rId13"/>
              </a:rPr>
              <a:t>[5]</a:t>
            </a:r>
            <a:r>
              <a:rPr lang="en-US" altLang="en-US" dirty="0">
                <a:solidFill>
                  <a:srgbClr val="222222"/>
                </a:solidFill>
                <a:latin typeface="Arial" panose="020B0604020202020204" pitchFamily="34" charset="0"/>
                <a:cs typeface="Arial" panose="020B0604020202020204" pitchFamily="34" charset="0"/>
              </a:rPr>
              <a:t> Locals call themselves </a:t>
            </a:r>
            <a:r>
              <a:rPr lang="en-US" altLang="en-US" i="1" dirty="0" err="1">
                <a:solidFill>
                  <a:srgbClr val="222222"/>
                </a:solidFill>
                <a:latin typeface="Arial" panose="020B0604020202020204" pitchFamily="34" charset="0"/>
                <a:cs typeface="Arial" panose="020B0604020202020204" pitchFamily="34" charset="0"/>
              </a:rPr>
              <a:t>donostiarra</a:t>
            </a:r>
            <a:r>
              <a:rPr lang="en-US" altLang="en-US" dirty="0">
                <a:solidFill>
                  <a:srgbClr val="222222"/>
                </a:solidFill>
                <a:latin typeface="Arial" panose="020B0604020202020204" pitchFamily="34" charset="0"/>
                <a:cs typeface="Arial" panose="020B0604020202020204" pitchFamily="34" charset="0"/>
              </a:rPr>
              <a:t>(singular), both in </a:t>
            </a:r>
            <a:r>
              <a:rPr lang="en-US" altLang="en-US" dirty="0">
                <a:solidFill>
                  <a:srgbClr val="0B0080"/>
                </a:solidFill>
                <a:latin typeface="Arial" panose="020B0604020202020204" pitchFamily="34" charset="0"/>
                <a:cs typeface="Arial" panose="020B0604020202020204" pitchFamily="34" charset="0"/>
                <a:hlinkClick r:id="rId14" tooltip="Spanish language"/>
              </a:rPr>
              <a:t>Spanish</a:t>
            </a:r>
            <a:r>
              <a:rPr lang="en-US" altLang="en-US" baseline="30000" dirty="0">
                <a:solidFill>
                  <a:srgbClr val="0B0080"/>
                </a:solidFill>
                <a:latin typeface="Arial" panose="020B0604020202020204" pitchFamily="34" charset="0"/>
                <a:cs typeface="Arial" panose="020B0604020202020204" pitchFamily="34" charset="0"/>
                <a:hlinkClick r:id="rId15"/>
              </a:rPr>
              <a:t>[6]</a:t>
            </a:r>
            <a:r>
              <a:rPr lang="en-US" altLang="en-US" dirty="0">
                <a:solidFill>
                  <a:srgbClr val="222222"/>
                </a:solidFill>
                <a:latin typeface="Arial" panose="020B0604020202020204" pitchFamily="34" charset="0"/>
                <a:cs typeface="Arial" panose="020B0604020202020204" pitchFamily="34" charset="0"/>
              </a:rPr>
              <a:t> and </a:t>
            </a:r>
            <a:r>
              <a:rPr lang="en-US" altLang="en-US" dirty="0">
                <a:solidFill>
                  <a:srgbClr val="0B0080"/>
                </a:solidFill>
                <a:latin typeface="Arial" panose="020B0604020202020204" pitchFamily="34" charset="0"/>
                <a:cs typeface="Arial" panose="020B0604020202020204" pitchFamily="34" charset="0"/>
                <a:hlinkClick r:id="rId16" tooltip="Basque language"/>
              </a:rPr>
              <a:t>Basque</a:t>
            </a:r>
            <a:r>
              <a:rPr lang="en-US" altLang="en-US" dirty="0">
                <a:solidFill>
                  <a:srgbClr val="222222"/>
                </a:solidFill>
                <a:latin typeface="Arial" panose="020B0604020202020204" pitchFamily="34" charset="0"/>
                <a:cs typeface="Arial" panose="020B0604020202020204" pitchFamily="34" charset="0"/>
              </a:rPr>
              <a:t>.</a:t>
            </a:r>
            <a:r>
              <a:rPr lang="en-US" altLang="en-US" dirty="0"/>
              <a:t> </a:t>
            </a:r>
          </a:p>
          <a:p>
            <a:r>
              <a:rPr lang="en-US" dirty="0"/>
              <a:t>The main economic activities are commerce and tourism, and it is one of the most famous tourist destinations in Spain.</a:t>
            </a:r>
            <a:r>
              <a:rPr lang="en-US" baseline="30000" dirty="0">
                <a:hlinkClick r:id="rId17"/>
              </a:rPr>
              <a:t>[7]</a:t>
            </a:r>
            <a:r>
              <a:rPr lang="en-US" dirty="0"/>
              <a:t> Despite the city’s small size, events such as the </a:t>
            </a:r>
            <a:r>
              <a:rPr lang="en-US" dirty="0">
                <a:hlinkClick r:id="rId18" tooltip="San Sebastián International Film Festival"/>
              </a:rPr>
              <a:t>San Sebastián International Film Festival</a:t>
            </a:r>
            <a:r>
              <a:rPr lang="en-US" dirty="0"/>
              <a:t> have given it an international dimension. San Sebastián, along with </a:t>
            </a:r>
            <a:r>
              <a:rPr lang="en-US" dirty="0" err="1">
                <a:hlinkClick r:id="rId19" tooltip="Wrocław"/>
              </a:rPr>
              <a:t>Wrocław</a:t>
            </a:r>
            <a:r>
              <a:rPr lang="en-US" dirty="0"/>
              <a:t>, </a:t>
            </a:r>
            <a:r>
              <a:rPr lang="en-US" dirty="0">
                <a:hlinkClick r:id="rId20" tooltip="Poland"/>
              </a:rPr>
              <a:t>Poland</a:t>
            </a:r>
            <a:r>
              <a:rPr lang="en-US" dirty="0"/>
              <a:t>, was the </a:t>
            </a:r>
            <a:r>
              <a:rPr lang="en-US" dirty="0">
                <a:hlinkClick r:id="rId21" tooltip="European Capital of Culture"/>
              </a:rPr>
              <a:t>European Capital of Culture</a:t>
            </a:r>
            <a:r>
              <a:rPr lang="en-US" dirty="0"/>
              <a:t> in 2016.</a:t>
            </a:r>
            <a:r>
              <a:rPr lang="en-US" baseline="30000" dirty="0">
                <a:hlinkClick r:id="rId22"/>
              </a:rPr>
              <a:t>[8]</a:t>
            </a:r>
            <a:endParaRPr lang="en-US" dirty="0"/>
          </a:p>
          <a:p>
            <a:r>
              <a:rPr lang="zh-CN" altLang="en-US" dirty="0"/>
              <a:t>插座转换器，自带插线板，电饭锅，电水壶，网线。</a:t>
            </a:r>
            <a:endParaRPr lang="en-US" altLang="zh-CN" dirty="0"/>
          </a:p>
          <a:p>
            <a:r>
              <a:rPr lang="zh-CN" altLang="en-US" dirty="0"/>
              <a:t>手机卡：</a:t>
            </a:r>
            <a:r>
              <a:rPr lang="en-US" altLang="zh-CN" dirty="0"/>
              <a:t>orange</a:t>
            </a:r>
            <a:br>
              <a:rPr lang="zh-CN" altLang="en-US" dirty="0"/>
            </a:br>
            <a:endParaRPr lang="en-US" dirty="0"/>
          </a:p>
        </p:txBody>
      </p:sp>
    </p:spTree>
    <p:extLst>
      <p:ext uri="{BB962C8B-B14F-4D97-AF65-F5344CB8AC3E}">
        <p14:creationId xmlns:p14="http://schemas.microsoft.com/office/powerpoint/2010/main" val="471862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awn Charles V Palace Alhambra Granada Andalusia Spain.jpg">
            <a:extLst>
              <a:ext uri="{FF2B5EF4-FFF2-40B4-BE49-F238E27FC236}">
                <a16:creationId xmlns:a16="http://schemas.microsoft.com/office/drawing/2014/main" id="{FC9D7F35-F68E-4936-9CCD-5E9FCE6B25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33" b="6180"/>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541CC1C9-0C36-4C0D-99B9-53F273CAEBB8}"/>
              </a:ext>
            </a:extLst>
          </p:cNvPr>
          <p:cNvSpPr>
            <a:spLocks noGrp="1"/>
          </p:cNvSpPr>
          <p:nvPr>
            <p:ph type="title"/>
          </p:nvPr>
        </p:nvSpPr>
        <p:spPr>
          <a:xfrm>
            <a:off x="709448" y="1913950"/>
            <a:ext cx="4204137" cy="1342754"/>
          </a:xfrm>
        </p:spPr>
        <p:txBody>
          <a:bodyPr>
            <a:normAutofit/>
          </a:bodyPr>
          <a:lstStyle/>
          <a:p>
            <a:pPr algn="ctr"/>
            <a:r>
              <a:rPr lang="en-US" altLang="zh-CN" sz="3600"/>
              <a:t>Granada	</a:t>
            </a:r>
            <a:endParaRPr lang="en-US" sz="3600"/>
          </a:p>
        </p:txBody>
      </p:sp>
      <p:sp>
        <p:nvSpPr>
          <p:cNvPr id="3" name="內容版面配置區 2">
            <a:extLst>
              <a:ext uri="{FF2B5EF4-FFF2-40B4-BE49-F238E27FC236}">
                <a16:creationId xmlns:a16="http://schemas.microsoft.com/office/drawing/2014/main" id="{AF05B4AF-5F78-4D54-B826-EEA5B33BCF47}"/>
              </a:ext>
            </a:extLst>
          </p:cNvPr>
          <p:cNvSpPr>
            <a:spLocks noGrp="1"/>
          </p:cNvSpPr>
          <p:nvPr>
            <p:ph idx="1"/>
          </p:nvPr>
        </p:nvSpPr>
        <p:spPr>
          <a:xfrm>
            <a:off x="525516" y="3417573"/>
            <a:ext cx="4593021" cy="2619839"/>
          </a:xfrm>
        </p:spPr>
        <p:txBody>
          <a:bodyPr anchor="ctr">
            <a:normAutofit/>
          </a:bodyPr>
          <a:lstStyle/>
          <a:p>
            <a:r>
              <a:rPr lang="en-US" altLang="zh-CN" sz="1800" dirty="0"/>
              <a:t>Last Moorish capital of Al </a:t>
            </a:r>
            <a:r>
              <a:rPr lang="en-US" altLang="zh-CN" sz="1800" dirty="0" err="1"/>
              <a:t>Andalus</a:t>
            </a:r>
            <a:r>
              <a:rPr lang="en-US" altLang="zh-CN" sz="1800" dirty="0"/>
              <a:t>(Nasrid dynasty) and last city to hold out the Reconquista(</a:t>
            </a:r>
            <a:r>
              <a:rPr lang="zh-CN" altLang="en-US" sz="1800" dirty="0"/>
              <a:t>收复失地运动</a:t>
            </a:r>
            <a:r>
              <a:rPr lang="en-US" altLang="zh-CN" sz="1800" dirty="0"/>
              <a:t>)</a:t>
            </a:r>
          </a:p>
          <a:p>
            <a:pPr marL="514350" indent="-514350">
              <a:buFont typeface="+mj-lt"/>
              <a:buAutoNum type="arabicPeriod"/>
            </a:pPr>
            <a:r>
              <a:rPr lang="en-US" sz="1800" dirty="0"/>
              <a:t>Arabic bath in Moorish bath houses</a:t>
            </a:r>
          </a:p>
          <a:p>
            <a:pPr marL="514350" indent="-514350">
              <a:buFont typeface="+mj-lt"/>
              <a:buAutoNum type="arabicPeriod"/>
            </a:pPr>
            <a:r>
              <a:rPr lang="en-US" sz="1800" dirty="0"/>
              <a:t>Moorish tea house to have tea</a:t>
            </a:r>
          </a:p>
          <a:p>
            <a:pPr marL="514350" indent="-514350">
              <a:buFont typeface="+mj-lt"/>
              <a:buAutoNum type="arabicPeriod"/>
            </a:pPr>
            <a:r>
              <a:rPr lang="en-US" sz="1800" dirty="0"/>
              <a:t>Moorish restaurant</a:t>
            </a:r>
          </a:p>
          <a:p>
            <a:pPr marL="457200" lvl="1" indent="0">
              <a:buNone/>
            </a:pPr>
            <a:r>
              <a:rPr lang="en-US" sz="1400" dirty="0"/>
              <a:t>	</a:t>
            </a:r>
          </a:p>
          <a:p>
            <a:pPr marL="514350" indent="-514350">
              <a:buFont typeface="+mj-lt"/>
              <a:buAutoNum type="arabicPeriod"/>
            </a:pPr>
            <a:endParaRPr lang="en-US" sz="1800" dirty="0"/>
          </a:p>
        </p:txBody>
      </p:sp>
    </p:spTree>
    <p:extLst>
      <p:ext uri="{BB962C8B-B14F-4D97-AF65-F5344CB8AC3E}">
        <p14:creationId xmlns:p14="http://schemas.microsoft.com/office/powerpoint/2010/main" val="1677435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75BC23-9FA8-4CA7-9E9B-8053199CE9F8}"/>
              </a:ext>
            </a:extLst>
          </p:cNvPr>
          <p:cNvSpPr>
            <a:spLocks noGrp="1"/>
          </p:cNvSpPr>
          <p:nvPr>
            <p:ph type="title"/>
          </p:nvPr>
        </p:nvSpPr>
        <p:spPr/>
        <p:txBody>
          <a:bodyPr/>
          <a:lstStyle/>
          <a:p>
            <a:r>
              <a:rPr lang="en-US" dirty="0"/>
              <a:t>The Alhambra-Moorish Palace</a:t>
            </a:r>
          </a:p>
        </p:txBody>
      </p:sp>
      <p:pic>
        <p:nvPicPr>
          <p:cNvPr id="2052" name="Picture 4" descr="https://upload.wikimedia.org/wikipedia/commons/thumb/c/cf/Alhambra_evening_panorama_Mirador_San_Nicolas_sRGB-1.jpg/1920px-Alhambra_evening_panorama_Mirador_San_Nicolas_sRGB-1.jpg">
            <a:extLst>
              <a:ext uri="{FF2B5EF4-FFF2-40B4-BE49-F238E27FC236}">
                <a16:creationId xmlns:a16="http://schemas.microsoft.com/office/drawing/2014/main" id="{A5129A9B-1BB0-4BE7-BFAE-A2BE96CD60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1419" y="1798842"/>
            <a:ext cx="731520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thumb/9/97/Night_view_of_Alhambra%2C_Granada_from_Mirador_de_San_Nicolas.jpg/1920px-Night_view_of_Alhambra%2C_Granada_from_Mirador_de_San_Nicolas.jpg">
            <a:extLst>
              <a:ext uri="{FF2B5EF4-FFF2-40B4-BE49-F238E27FC236}">
                <a16:creationId xmlns:a16="http://schemas.microsoft.com/office/drawing/2014/main" id="{E3B29213-6477-44AB-B775-A5D53D242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6" y="3766831"/>
            <a:ext cx="12192000" cy="247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413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63DE19-FF33-4C79-9E9E-F1A83D34CCD8}"/>
              </a:ext>
            </a:extLst>
          </p:cNvPr>
          <p:cNvSpPr>
            <a:spLocks noGrp="1"/>
          </p:cNvSpPr>
          <p:nvPr>
            <p:ph type="title"/>
          </p:nvPr>
        </p:nvSpPr>
        <p:spPr/>
        <p:txBody>
          <a:bodyPr/>
          <a:lstStyle/>
          <a:p>
            <a:r>
              <a:rPr lang="en-US" dirty="0"/>
              <a:t>Hall of the Ambassadors</a:t>
            </a:r>
          </a:p>
        </p:txBody>
      </p:sp>
      <p:pic>
        <p:nvPicPr>
          <p:cNvPr id="3074" name="Picture 2" descr="File:Ceiling - Hall of the Ambassadors - Palacio de Pedro I -AlcÃ¡zar de Sevilla (4).JPG">
            <a:extLst>
              <a:ext uri="{FF2B5EF4-FFF2-40B4-BE49-F238E27FC236}">
                <a16:creationId xmlns:a16="http://schemas.microsoft.com/office/drawing/2014/main" id="{48F43759-E223-4F3C-AC9E-958FADD3A0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4150" y="1690688"/>
            <a:ext cx="5659334" cy="375638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348A1D0-BE74-46B1-B4E9-3EEAF53E7C63}"/>
              </a:ext>
            </a:extLst>
          </p:cNvPr>
          <p:cNvSpPr/>
          <p:nvPr/>
        </p:nvSpPr>
        <p:spPr>
          <a:xfrm>
            <a:off x="1643216" y="6016184"/>
            <a:ext cx="9200536" cy="369332"/>
          </a:xfrm>
          <a:prstGeom prst="rect">
            <a:avLst/>
          </a:prstGeom>
        </p:spPr>
        <p:txBody>
          <a:bodyPr wrap="square">
            <a:spAutoFit/>
          </a:bodyPr>
          <a:lstStyle/>
          <a:p>
            <a:r>
              <a:rPr lang="en-US" dirty="0"/>
              <a:t>https://evainmadrid.wordpress.com/2013/02/09/the-alhambras-hall-of-the-ambassadors/</a:t>
            </a:r>
          </a:p>
        </p:txBody>
      </p:sp>
      <p:sp>
        <p:nvSpPr>
          <p:cNvPr id="5" name="文字方塊 4">
            <a:extLst>
              <a:ext uri="{FF2B5EF4-FFF2-40B4-BE49-F238E27FC236}">
                <a16:creationId xmlns:a16="http://schemas.microsoft.com/office/drawing/2014/main" id="{27C538A1-FFCD-4F22-B302-A2FC901CECDE}"/>
              </a:ext>
            </a:extLst>
          </p:cNvPr>
          <p:cNvSpPr txBox="1"/>
          <p:nvPr/>
        </p:nvSpPr>
        <p:spPr>
          <a:xfrm>
            <a:off x="6676103" y="1056942"/>
            <a:ext cx="445073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All about pattern and geometry</a:t>
            </a:r>
          </a:p>
          <a:p>
            <a:pPr marL="285750" indent="-285750">
              <a:buFont typeface="Arial" panose="020B0604020202020204" pitchFamily="34" charset="0"/>
              <a:buChar char="•"/>
            </a:pPr>
            <a:r>
              <a:rPr lang="en-US" dirty="0"/>
              <a:t>Contemplation and reflection</a:t>
            </a:r>
          </a:p>
          <a:p>
            <a:pPr marL="285750" indent="-285750">
              <a:buFont typeface="Arial" panose="020B0604020202020204" pitchFamily="34" charset="0"/>
              <a:buChar char="•"/>
            </a:pPr>
            <a:r>
              <a:rPr lang="en-US" dirty="0"/>
              <a:t>Bring people close to the God</a:t>
            </a:r>
          </a:p>
          <a:p>
            <a:pPr marL="285750" indent="-285750">
              <a:buFont typeface="Arial" panose="020B0604020202020204" pitchFamily="34" charset="0"/>
              <a:buChar char="•"/>
            </a:pPr>
            <a:r>
              <a:rPr lang="en-US" dirty="0"/>
              <a:t>Full of number seven and four</a:t>
            </a:r>
          </a:p>
          <a:p>
            <a:pPr marL="800100" lvl="1" indent="-342900">
              <a:buFont typeface="+mj-lt"/>
              <a:buAutoNum type="arabicPeriod"/>
            </a:pPr>
            <a:r>
              <a:rPr lang="en-US" dirty="0"/>
              <a:t>Seven: stages by which the soul ascend to God</a:t>
            </a:r>
          </a:p>
          <a:p>
            <a:pPr marL="800100" lvl="1" indent="-342900">
              <a:buFont typeface="+mj-lt"/>
              <a:buAutoNum type="arabicPeriod"/>
            </a:pPr>
            <a:r>
              <a:rPr lang="en-US" dirty="0"/>
              <a:t>Four: numbers of areas into which the vault of heaven could be divided</a:t>
            </a:r>
          </a:p>
          <a:p>
            <a:pPr marL="285750" indent="-285750">
              <a:buFont typeface="Arial" panose="020B0604020202020204" pitchFamily="34" charset="0"/>
              <a:buChar char="•"/>
            </a:pPr>
            <a:r>
              <a:rPr lang="en-US" dirty="0"/>
              <a:t>“There is no God but Allah. There is no conqueror but Allah”</a:t>
            </a:r>
          </a:p>
          <a:p>
            <a:pPr marL="742950" lvl="1" indent="-285750">
              <a:buFont typeface="Arial" panose="020B0604020202020204" pitchFamily="34" charset="0"/>
              <a:buChar char="•"/>
            </a:pPr>
            <a:r>
              <a:rPr lang="en-US" dirty="0"/>
              <a:t> Using water’s reflection, shifting and ephemeral to show the Islam’s tenet in architecture form that ”There is no God but God, there is no reality other than his higher reality. Everything people experienced in life is impermanent and insubstantial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13438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B7C440-C1C3-45AF-879A-85686824DFB0}"/>
              </a:ext>
            </a:extLst>
          </p:cNvPr>
          <p:cNvSpPr>
            <a:spLocks noGrp="1"/>
          </p:cNvSpPr>
          <p:nvPr>
            <p:ph type="title"/>
          </p:nvPr>
        </p:nvSpPr>
        <p:spPr/>
        <p:txBody>
          <a:bodyPr/>
          <a:lstStyle/>
          <a:p>
            <a:r>
              <a:rPr lang="en-US" dirty="0"/>
              <a:t>Greetings	</a:t>
            </a:r>
          </a:p>
        </p:txBody>
      </p:sp>
      <p:sp>
        <p:nvSpPr>
          <p:cNvPr id="3" name="內容版面配置區 2">
            <a:extLst>
              <a:ext uri="{FF2B5EF4-FFF2-40B4-BE49-F238E27FC236}">
                <a16:creationId xmlns:a16="http://schemas.microsoft.com/office/drawing/2014/main" id="{AFB28392-A14B-47B1-91D0-122E5A69EC02}"/>
              </a:ext>
            </a:extLst>
          </p:cNvPr>
          <p:cNvSpPr>
            <a:spLocks noGrp="1"/>
          </p:cNvSpPr>
          <p:nvPr>
            <p:ph idx="1"/>
          </p:nvPr>
        </p:nvSpPr>
        <p:spPr/>
        <p:txBody>
          <a:bodyPr/>
          <a:lstStyle/>
          <a:p>
            <a:r>
              <a:rPr lang="en-US" altLang="zh-CN" dirty="0" err="1"/>
              <a:t>Muy</a:t>
            </a:r>
            <a:r>
              <a:rPr lang="en-US" altLang="zh-CN" dirty="0"/>
              <a:t> Bueno: means very good</a:t>
            </a:r>
          </a:p>
          <a:p>
            <a:r>
              <a:rPr lang="en-US" dirty="0"/>
              <a:t>Lo </a:t>
            </a:r>
            <a:r>
              <a:rPr lang="en-US" dirty="0" err="1"/>
              <a:t>siento</a:t>
            </a:r>
            <a:r>
              <a:rPr lang="en-US" dirty="0"/>
              <a:t>: Sorry </a:t>
            </a:r>
          </a:p>
        </p:txBody>
      </p:sp>
    </p:spTree>
    <p:extLst>
      <p:ext uri="{BB962C8B-B14F-4D97-AF65-F5344CB8AC3E}">
        <p14:creationId xmlns:p14="http://schemas.microsoft.com/office/powerpoint/2010/main" val="2793315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40312-DD45-4A0B-8AB3-5861F17D4B62}"/>
              </a:ext>
            </a:extLst>
          </p:cNvPr>
          <p:cNvSpPr>
            <a:spLocks noGrp="1"/>
          </p:cNvSpPr>
          <p:nvPr>
            <p:ph type="title"/>
          </p:nvPr>
        </p:nvSpPr>
        <p:spPr/>
        <p:txBody>
          <a:bodyPr/>
          <a:lstStyle/>
          <a:p>
            <a:r>
              <a:rPr lang="en-US" altLang="zh-CN" dirty="0"/>
              <a:t>People		</a:t>
            </a:r>
            <a:endParaRPr lang="en-US" dirty="0"/>
          </a:p>
        </p:txBody>
      </p:sp>
      <p:sp>
        <p:nvSpPr>
          <p:cNvPr id="3" name="內容版面配置區 2">
            <a:extLst>
              <a:ext uri="{FF2B5EF4-FFF2-40B4-BE49-F238E27FC236}">
                <a16:creationId xmlns:a16="http://schemas.microsoft.com/office/drawing/2014/main" id="{A1E1A26C-3989-4FEF-AE4F-6ECAC4484065}"/>
              </a:ext>
            </a:extLst>
          </p:cNvPr>
          <p:cNvSpPr>
            <a:spLocks noGrp="1"/>
          </p:cNvSpPr>
          <p:nvPr>
            <p:ph idx="1"/>
          </p:nvPr>
        </p:nvSpPr>
        <p:spPr/>
        <p:txBody>
          <a:bodyPr/>
          <a:lstStyle/>
          <a:p>
            <a:r>
              <a:rPr lang="en-US" altLang="zh-CN" dirty="0"/>
              <a:t>Abd Al-Rahman-Creator of the Cordoba City</a:t>
            </a:r>
          </a:p>
          <a:p>
            <a:r>
              <a:rPr lang="en-US" altLang="zh-CN" dirty="0"/>
              <a:t>Nasrid Dynasty </a:t>
            </a:r>
          </a:p>
          <a:p>
            <a:r>
              <a:rPr lang="en-US" altLang="zh-CN" dirty="0"/>
              <a:t>Pedro the Cruel</a:t>
            </a:r>
          </a:p>
          <a:p>
            <a:pPr lvl="1"/>
            <a:r>
              <a:rPr lang="en-US" altLang="zh-CN" dirty="0"/>
              <a:t>Caliph of AI </a:t>
            </a:r>
            <a:r>
              <a:rPr lang="en-US" altLang="zh-CN" dirty="0" err="1"/>
              <a:t>Andalus</a:t>
            </a:r>
            <a:endParaRPr lang="en-US" altLang="zh-CN" dirty="0"/>
          </a:p>
          <a:p>
            <a:pPr lvl="1"/>
            <a:r>
              <a:rPr lang="en-US" altLang="zh-CN" dirty="0"/>
              <a:t>Descendant of the great exile</a:t>
            </a:r>
          </a:p>
          <a:p>
            <a:r>
              <a:rPr lang="en-US" altLang="zh-CN" dirty="0"/>
              <a:t>Isabel I la </a:t>
            </a:r>
            <a:r>
              <a:rPr lang="en-US" altLang="zh-CN" dirty="0" err="1"/>
              <a:t>Católica</a:t>
            </a:r>
            <a:endParaRPr lang="en-US" altLang="zh-CN" dirty="0"/>
          </a:p>
          <a:p>
            <a:pPr lvl="1"/>
            <a:endParaRPr lang="en-US" altLang="zh-CN" dirty="0"/>
          </a:p>
          <a:p>
            <a:pPr lvl="1"/>
            <a:endParaRPr lang="en-US" altLang="zh-CN" dirty="0"/>
          </a:p>
          <a:p>
            <a:endParaRPr lang="en-US" dirty="0"/>
          </a:p>
        </p:txBody>
      </p:sp>
    </p:spTree>
    <p:extLst>
      <p:ext uri="{BB962C8B-B14F-4D97-AF65-F5344CB8AC3E}">
        <p14:creationId xmlns:p14="http://schemas.microsoft.com/office/powerpoint/2010/main" val="336740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http://n4-q.mafengwo.net/s10/M00/95/3B/wKgBZ1lFSy6ABGBfAANiXnEDKQ078.jpeg">
            <a:extLst>
              <a:ext uri="{FF2B5EF4-FFF2-40B4-BE49-F238E27FC236}">
                <a16:creationId xmlns:a16="http://schemas.microsoft.com/office/drawing/2014/main" id="{529235C0-17E7-4F12-BD8A-B79EE191D4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37" r="863"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C2F20CA1-8314-447F-AF97-3BD0F0039E6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San Sebastian </a:t>
            </a:r>
          </a:p>
        </p:txBody>
      </p:sp>
    </p:spTree>
    <p:extLst>
      <p:ext uri="{BB962C8B-B14F-4D97-AF65-F5344CB8AC3E}">
        <p14:creationId xmlns:p14="http://schemas.microsoft.com/office/powerpoint/2010/main" val="391065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FFB948B-21FD-457C-A863-6EBC02B834D8}"/>
              </a:ext>
            </a:extLst>
          </p:cNvPr>
          <p:cNvSpPr>
            <a:spLocks noGrp="1"/>
          </p:cNvSpPr>
          <p:nvPr>
            <p:ph idx="1"/>
          </p:nvPr>
        </p:nvSpPr>
        <p:spPr>
          <a:xfrm>
            <a:off x="301304" y="207281"/>
            <a:ext cx="10515600" cy="6682746"/>
          </a:xfrm>
        </p:spPr>
        <p:txBody>
          <a:bodyPr/>
          <a:lstStyle/>
          <a:p>
            <a:r>
              <a:rPr lang="zh-CN" altLang="en-US" dirty="0"/>
              <a:t>景点</a:t>
            </a:r>
            <a:endParaRPr lang="en-US" altLang="zh-CN" dirty="0"/>
          </a:p>
          <a:p>
            <a:pPr lvl="1"/>
            <a:r>
              <a:rPr lang="en-US" dirty="0"/>
              <a:t>The beach of La Concha </a:t>
            </a:r>
            <a:r>
              <a:rPr lang="zh-CN" altLang="en-US" dirty="0"/>
              <a:t>贝壳海滩</a:t>
            </a:r>
            <a:endParaRPr lang="en-US" altLang="zh-CN" dirty="0"/>
          </a:p>
        </p:txBody>
      </p:sp>
      <p:pic>
        <p:nvPicPr>
          <p:cNvPr id="10" name="內容版面配置區 3">
            <a:extLst>
              <a:ext uri="{FF2B5EF4-FFF2-40B4-BE49-F238E27FC236}">
                <a16:creationId xmlns:a16="http://schemas.microsoft.com/office/drawing/2014/main" id="{712BBE50-BA32-4B62-990B-0A514D995819}"/>
              </a:ext>
            </a:extLst>
          </p:cNvPr>
          <p:cNvPicPr>
            <a:picLocks noChangeAspect="1"/>
          </p:cNvPicPr>
          <p:nvPr/>
        </p:nvPicPr>
        <p:blipFill rotWithShape="1">
          <a:blip r:embed="rId2"/>
          <a:srcRect t="8555" b="4934"/>
          <a:stretch/>
        </p:blipFill>
        <p:spPr>
          <a:xfrm>
            <a:off x="1307538" y="1440628"/>
            <a:ext cx="8322237" cy="4049760"/>
          </a:xfrm>
          <a:prstGeom prst="rect">
            <a:avLst/>
          </a:prstGeom>
        </p:spPr>
      </p:pic>
      <p:sp>
        <p:nvSpPr>
          <p:cNvPr id="5" name="矩形 4">
            <a:extLst>
              <a:ext uri="{FF2B5EF4-FFF2-40B4-BE49-F238E27FC236}">
                <a16:creationId xmlns:a16="http://schemas.microsoft.com/office/drawing/2014/main" id="{38E7966C-277E-48C9-A0A8-3E96BCD8D0F6}"/>
              </a:ext>
            </a:extLst>
          </p:cNvPr>
          <p:cNvSpPr/>
          <p:nvPr/>
        </p:nvSpPr>
        <p:spPr>
          <a:xfrm>
            <a:off x="301304" y="5867042"/>
            <a:ext cx="11890696" cy="646331"/>
          </a:xfrm>
          <a:prstGeom prst="rect">
            <a:avLst/>
          </a:prstGeom>
        </p:spPr>
        <p:txBody>
          <a:bodyPr wrap="square">
            <a:spAutoFit/>
          </a:bodyPr>
          <a:lstStyle/>
          <a:p>
            <a:r>
              <a:rPr lang="en-US" dirty="0">
                <a:hlinkClick r:id="rId3"/>
              </a:rPr>
              <a:t>https://www.spain-holiday.com/San-Sebastian/articles/the-beach-of-la-concha-in-san-sebastian-a-beach-you-must-see</a:t>
            </a:r>
            <a:endParaRPr lang="en-US" dirty="0"/>
          </a:p>
          <a:p>
            <a:r>
              <a:rPr lang="en-US" dirty="0"/>
              <a:t>http://www.mafengwo.cn/i/7136786.html</a:t>
            </a:r>
          </a:p>
        </p:txBody>
      </p:sp>
    </p:spTree>
    <p:extLst>
      <p:ext uri="{BB962C8B-B14F-4D97-AF65-F5344CB8AC3E}">
        <p14:creationId xmlns:p14="http://schemas.microsoft.com/office/powerpoint/2010/main" val="2888604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https://t-ec.bstatic.com/images/hotel/max1024x768/344/34412879.jpg">
            <a:extLst>
              <a:ext uri="{FF2B5EF4-FFF2-40B4-BE49-F238E27FC236}">
                <a16:creationId xmlns:a16="http://schemas.microsoft.com/office/drawing/2014/main" id="{C1DFEBCB-0098-429F-AA2B-81091A824B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71" b="676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2" name="Freeform: Shape 74">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13F6573E-04CD-4364-9C84-6E4D424DCAD4}"/>
              </a:ext>
            </a:extLst>
          </p:cNvPr>
          <p:cNvSpPr>
            <a:spLocks noGrp="1"/>
          </p:cNvSpPr>
          <p:nvPr>
            <p:ph type="title"/>
          </p:nvPr>
        </p:nvSpPr>
        <p:spPr>
          <a:xfrm>
            <a:off x="750242" y="632990"/>
            <a:ext cx="4062643" cy="1043409"/>
          </a:xfrm>
        </p:spPr>
        <p:txBody>
          <a:bodyPr>
            <a:normAutofit/>
          </a:bodyPr>
          <a:lstStyle/>
          <a:p>
            <a:pPr fontAlgn="base"/>
            <a:r>
              <a:rPr lang="en-US" sz="3600" b="1"/>
              <a:t>Zurriola hondartza</a:t>
            </a:r>
            <a:endParaRPr lang="en-US" sz="3600"/>
          </a:p>
        </p:txBody>
      </p:sp>
      <p:sp>
        <p:nvSpPr>
          <p:cNvPr id="5" name="內容版面配置區 4">
            <a:extLst>
              <a:ext uri="{FF2B5EF4-FFF2-40B4-BE49-F238E27FC236}">
                <a16:creationId xmlns:a16="http://schemas.microsoft.com/office/drawing/2014/main" id="{AC27A293-893C-4090-9B19-9BEA7135DB03}"/>
              </a:ext>
            </a:extLst>
          </p:cNvPr>
          <p:cNvSpPr>
            <a:spLocks noGrp="1"/>
          </p:cNvSpPr>
          <p:nvPr>
            <p:ph idx="1"/>
          </p:nvPr>
        </p:nvSpPr>
        <p:spPr>
          <a:xfrm>
            <a:off x="520242" y="1774372"/>
            <a:ext cx="4062642" cy="2754086"/>
          </a:xfrm>
        </p:spPr>
        <p:txBody>
          <a:bodyPr anchor="t">
            <a:normAutofit/>
          </a:bodyPr>
          <a:lstStyle/>
          <a:p>
            <a:r>
              <a:rPr lang="en-US" sz="1800"/>
              <a:t>Watching Sunset</a:t>
            </a:r>
          </a:p>
          <a:p>
            <a:r>
              <a:rPr lang="en-US" sz="1800"/>
              <a:t>Near old town</a:t>
            </a:r>
          </a:p>
          <a:p>
            <a:r>
              <a:rPr lang="en-US" sz="1800"/>
              <a:t>Big spindrift</a:t>
            </a:r>
          </a:p>
          <a:p>
            <a:r>
              <a:rPr lang="en-US" sz="1800"/>
              <a:t>Most northern</a:t>
            </a:r>
          </a:p>
          <a:p>
            <a:endParaRPr lang="en-US" sz="1800"/>
          </a:p>
        </p:txBody>
      </p:sp>
    </p:spTree>
    <p:extLst>
      <p:ext uri="{BB962C8B-B14F-4D97-AF65-F5344CB8AC3E}">
        <p14:creationId xmlns:p14="http://schemas.microsoft.com/office/powerpoint/2010/main" val="177184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0E02D6-1484-4F68-A2DA-E88638D3E2DD}"/>
              </a:ext>
            </a:extLst>
          </p:cNvPr>
          <p:cNvSpPr>
            <a:spLocks noGrp="1"/>
          </p:cNvSpPr>
          <p:nvPr>
            <p:ph type="title"/>
          </p:nvPr>
        </p:nvSpPr>
        <p:spPr/>
        <p:txBody>
          <a:bodyPr>
            <a:normAutofit/>
          </a:bodyPr>
          <a:lstStyle/>
          <a:p>
            <a:r>
              <a:rPr lang="en-US" sz="3600" dirty="0"/>
              <a:t>Top </a:t>
            </a:r>
            <a:r>
              <a:rPr lang="en-US" altLang="zh-CN" sz="3600" dirty="0"/>
              <a:t>highest </a:t>
            </a:r>
            <a:r>
              <a:rPr lang="en-US" sz="3600" dirty="0"/>
              <a:t>place in </a:t>
            </a:r>
            <a:r>
              <a:rPr lang="en-US" altLang="zh-CN" sz="3600" dirty="0"/>
              <a:t>t</a:t>
            </a:r>
            <a:r>
              <a:rPr lang="en-US" sz="3600" dirty="0"/>
              <a:t>he beach of La Concha </a:t>
            </a:r>
          </a:p>
        </p:txBody>
      </p:sp>
      <p:sp>
        <p:nvSpPr>
          <p:cNvPr id="3" name="內容版面配置區 2">
            <a:extLst>
              <a:ext uri="{FF2B5EF4-FFF2-40B4-BE49-F238E27FC236}">
                <a16:creationId xmlns:a16="http://schemas.microsoft.com/office/drawing/2014/main" id="{7E18A62B-810B-4688-BC7D-3DAD398A04BC}"/>
              </a:ext>
            </a:extLst>
          </p:cNvPr>
          <p:cNvSpPr>
            <a:spLocks noGrp="1"/>
          </p:cNvSpPr>
          <p:nvPr>
            <p:ph idx="1"/>
          </p:nvPr>
        </p:nvSpPr>
        <p:spPr>
          <a:xfrm>
            <a:off x="838200" y="1397000"/>
            <a:ext cx="10515600" cy="4779963"/>
          </a:xfrm>
        </p:spPr>
        <p:txBody>
          <a:bodyPr/>
          <a:lstStyle/>
          <a:p>
            <a:r>
              <a:rPr lang="en-US" dirty="0" err="1"/>
              <a:t>Itsasargi</a:t>
            </a:r>
            <a:endParaRPr lang="en-US" dirty="0"/>
          </a:p>
          <a:p>
            <a:r>
              <a:rPr lang="en-US" b="1" dirty="0"/>
              <a:t>Parque de </a:t>
            </a:r>
            <a:r>
              <a:rPr lang="en-US" b="1" dirty="0" err="1"/>
              <a:t>Atracciones</a:t>
            </a:r>
            <a:r>
              <a:rPr lang="en-US" b="1" dirty="0"/>
              <a:t> Monte </a:t>
            </a:r>
            <a:r>
              <a:rPr lang="en-US" b="1" dirty="0" err="1"/>
              <a:t>Igueldo</a:t>
            </a:r>
            <a:endParaRPr lang="en-US" b="1" dirty="0"/>
          </a:p>
          <a:p>
            <a:pPr fontAlgn="base"/>
            <a:r>
              <a:rPr lang="es-ES" b="1" dirty="0"/>
              <a:t>Hotel Mercure San Sebastian Monte Igueldo</a:t>
            </a:r>
          </a:p>
          <a:p>
            <a:br>
              <a:rPr lang="es-ES" dirty="0"/>
            </a:br>
            <a:endParaRPr lang="en-US" b="1" dirty="0"/>
          </a:p>
          <a:p>
            <a:endParaRPr lang="en-US" dirty="0"/>
          </a:p>
        </p:txBody>
      </p:sp>
      <p:pic>
        <p:nvPicPr>
          <p:cNvPr id="4" name="圖片 3">
            <a:extLst>
              <a:ext uri="{FF2B5EF4-FFF2-40B4-BE49-F238E27FC236}">
                <a16:creationId xmlns:a16="http://schemas.microsoft.com/office/drawing/2014/main" id="{0E70E3F2-4D67-4E4D-9353-3A82C6F0C3E8}"/>
              </a:ext>
            </a:extLst>
          </p:cNvPr>
          <p:cNvPicPr>
            <a:picLocks noChangeAspect="1"/>
          </p:cNvPicPr>
          <p:nvPr/>
        </p:nvPicPr>
        <p:blipFill rotWithShape="1">
          <a:blip r:embed="rId3"/>
          <a:srcRect t="21111" b="21482"/>
          <a:stretch/>
        </p:blipFill>
        <p:spPr>
          <a:xfrm>
            <a:off x="501650" y="2889689"/>
            <a:ext cx="11188700" cy="3613018"/>
          </a:xfrm>
          <a:prstGeom prst="rect">
            <a:avLst/>
          </a:prstGeom>
        </p:spPr>
      </p:pic>
      <p:pic>
        <p:nvPicPr>
          <p:cNvPr id="8" name="圖片 7">
            <a:extLst>
              <a:ext uri="{FF2B5EF4-FFF2-40B4-BE49-F238E27FC236}">
                <a16:creationId xmlns:a16="http://schemas.microsoft.com/office/drawing/2014/main" id="{C86A7B6A-C445-422D-AC48-0CF6147174D4}"/>
              </a:ext>
            </a:extLst>
          </p:cNvPr>
          <p:cNvPicPr>
            <a:picLocks noChangeAspect="1"/>
          </p:cNvPicPr>
          <p:nvPr/>
        </p:nvPicPr>
        <p:blipFill rotWithShape="1">
          <a:blip r:embed="rId4"/>
          <a:srcRect l="10019" t="11802" r="48068" b="13686"/>
          <a:stretch/>
        </p:blipFill>
        <p:spPr>
          <a:xfrm>
            <a:off x="9436100" y="19016"/>
            <a:ext cx="2755900" cy="2755967"/>
          </a:xfrm>
          <a:prstGeom prst="rect">
            <a:avLst/>
          </a:prstGeom>
        </p:spPr>
      </p:pic>
    </p:spTree>
    <p:extLst>
      <p:ext uri="{BB962C8B-B14F-4D97-AF65-F5344CB8AC3E}">
        <p14:creationId xmlns:p14="http://schemas.microsoft.com/office/powerpoint/2010/main" val="1315039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DFFDEB-01E3-41A9-8013-E82693320D5F}"/>
              </a:ext>
            </a:extLst>
          </p:cNvPr>
          <p:cNvSpPr>
            <a:spLocks noGrp="1"/>
          </p:cNvSpPr>
          <p:nvPr>
            <p:ph type="title"/>
          </p:nvPr>
        </p:nvSpPr>
        <p:spPr/>
        <p:txBody>
          <a:bodyPr/>
          <a:lstStyle/>
          <a:p>
            <a:r>
              <a:rPr lang="zh-CN" altLang="en-US" dirty="0"/>
              <a:t>乌尔古尔山（</a:t>
            </a:r>
            <a:r>
              <a:rPr lang="en-US" dirty="0"/>
              <a:t>Monte </a:t>
            </a:r>
            <a:r>
              <a:rPr lang="en-US" dirty="0" err="1"/>
              <a:t>Urgull</a:t>
            </a:r>
            <a:r>
              <a:rPr lang="en-US" dirty="0"/>
              <a:t>）</a:t>
            </a:r>
          </a:p>
        </p:txBody>
      </p:sp>
      <p:pic>
        <p:nvPicPr>
          <p:cNvPr id="6146" name="Picture 2" descr="Vista aÃ©rea del Monte Urgull y el Puerto de San Sebastian">
            <a:extLst>
              <a:ext uri="{FF2B5EF4-FFF2-40B4-BE49-F238E27FC236}">
                <a16:creationId xmlns:a16="http://schemas.microsoft.com/office/drawing/2014/main" id="{BA30AE3E-5F4A-4357-8150-09FB367B5BD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4919" y="1412272"/>
            <a:ext cx="7667625" cy="43148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F782554-F13C-462E-BA95-19E576C60596}"/>
              </a:ext>
            </a:extLst>
          </p:cNvPr>
          <p:cNvSpPr/>
          <p:nvPr/>
        </p:nvSpPr>
        <p:spPr>
          <a:xfrm>
            <a:off x="838199" y="6211669"/>
            <a:ext cx="9547371" cy="369332"/>
          </a:xfrm>
          <a:prstGeom prst="rect">
            <a:avLst/>
          </a:prstGeom>
        </p:spPr>
        <p:txBody>
          <a:bodyPr wrap="square">
            <a:spAutoFit/>
          </a:bodyPr>
          <a:lstStyle/>
          <a:p>
            <a:r>
              <a:rPr lang="en-US" dirty="0"/>
              <a:t>https://www.sansebastianturismo.com/en/to-do/what-not-to-miss/mount-urgull</a:t>
            </a:r>
          </a:p>
        </p:txBody>
      </p:sp>
      <p:pic>
        <p:nvPicPr>
          <p:cNvPr id="6148" name="Picture 4" descr="Vistas de San SebastiÃ¡n desde el Castillo de la Mota">
            <a:extLst>
              <a:ext uri="{FF2B5EF4-FFF2-40B4-BE49-F238E27FC236}">
                <a16:creationId xmlns:a16="http://schemas.microsoft.com/office/drawing/2014/main" id="{739BDF9A-48FA-495E-9A43-6385F38C4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272" y="1347646"/>
            <a:ext cx="4702728" cy="222203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1B9FE1D9-6C0C-494B-B0E6-E944E8944EE0}"/>
              </a:ext>
            </a:extLst>
          </p:cNvPr>
          <p:cNvCxnSpPr/>
          <p:nvPr/>
        </p:nvCxnSpPr>
        <p:spPr>
          <a:xfrm flipV="1">
            <a:off x="5226341" y="1793766"/>
            <a:ext cx="2262931" cy="22798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83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F41D5D-FF02-43F6-B6D9-4D9771854576}"/>
              </a:ext>
            </a:extLst>
          </p:cNvPr>
          <p:cNvSpPr>
            <a:spLocks noGrp="1"/>
          </p:cNvSpPr>
          <p:nvPr>
            <p:ph type="title"/>
          </p:nvPr>
        </p:nvSpPr>
        <p:spPr/>
        <p:txBody>
          <a:bodyPr/>
          <a:lstStyle/>
          <a:p>
            <a:r>
              <a:rPr lang="en-US" dirty="0" err="1"/>
              <a:t>Peine</a:t>
            </a:r>
            <a:r>
              <a:rPr lang="en-US" dirty="0"/>
              <a:t> Del </a:t>
            </a:r>
            <a:r>
              <a:rPr lang="en-US" dirty="0" err="1"/>
              <a:t>Viento</a:t>
            </a:r>
            <a:r>
              <a:rPr lang="en-US" dirty="0"/>
              <a:t> </a:t>
            </a:r>
            <a:r>
              <a:rPr lang="zh-CN" altLang="en-US" dirty="0"/>
              <a:t>风之梳</a:t>
            </a:r>
            <a:endParaRPr lang="en-US" dirty="0"/>
          </a:p>
        </p:txBody>
      </p:sp>
      <p:pic>
        <p:nvPicPr>
          <p:cNvPr id="5" name="Picture 8" descr="https://culturacientifica.com/app/uploads/2016/10/Peine-del-viento-1-640x341.jpg">
            <a:extLst>
              <a:ext uri="{FF2B5EF4-FFF2-40B4-BE49-F238E27FC236}">
                <a16:creationId xmlns:a16="http://schemas.microsoft.com/office/drawing/2014/main" id="{2C631341-3FD7-493F-B07F-DCF1E5070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7" y="1690688"/>
            <a:ext cx="6096000" cy="32480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https://upload.wikimedia.org/wikipedia/commons/0/05/Wind_Comb_Chillida.jpg">
            <a:extLst>
              <a:ext uri="{FF2B5EF4-FFF2-40B4-BE49-F238E27FC236}">
                <a16:creationId xmlns:a16="http://schemas.microsoft.com/office/drawing/2014/main" id="{E235C913-0C98-431D-96B6-DEA2705CE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434" y="2087444"/>
            <a:ext cx="3679971" cy="245451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9C12E6E5-CE2A-4A3F-9E6E-9DB3930B684C}"/>
              </a:ext>
            </a:extLst>
          </p:cNvPr>
          <p:cNvSpPr/>
          <p:nvPr/>
        </p:nvSpPr>
        <p:spPr>
          <a:xfrm>
            <a:off x="536593" y="5103674"/>
            <a:ext cx="6887663" cy="1661993"/>
          </a:xfrm>
          <a:prstGeom prst="rect">
            <a:avLst/>
          </a:prstGeom>
        </p:spPr>
        <p:txBody>
          <a:bodyPr wrap="square">
            <a:spAutoFit/>
          </a:bodyPr>
          <a:lstStyle/>
          <a:p>
            <a:r>
              <a:rPr lang="zh-CN" altLang="en-US" sz="1400" b="0" i="0" dirty="0">
                <a:solidFill>
                  <a:srgbClr val="898989"/>
                </a:solidFill>
                <a:effectLst/>
                <a:latin typeface="宋体" panose="02010600030101010101" pitchFamily="2" charset="-122"/>
                <a:ea typeface="宋体" panose="02010600030101010101" pitchFamily="2" charset="-122"/>
              </a:rPr>
              <a:t>钢铁雕塑</a:t>
            </a:r>
            <a:r>
              <a:rPr lang="en-US" altLang="zh-CN" sz="1400" b="0" i="0" dirty="0">
                <a:solidFill>
                  <a:srgbClr val="898989"/>
                </a:solidFill>
                <a:effectLst/>
                <a:latin typeface="宋体" panose="02010600030101010101" pitchFamily="2" charset="-122"/>
                <a:ea typeface="宋体" panose="02010600030101010101" pitchFamily="2" charset="-122"/>
              </a:rPr>
              <a:t>《</a:t>
            </a:r>
            <a:r>
              <a:rPr lang="zh-CN" altLang="en-US" sz="1400" b="0" i="0" dirty="0">
                <a:solidFill>
                  <a:srgbClr val="898989"/>
                </a:solidFill>
                <a:effectLst/>
                <a:latin typeface="宋体" panose="02010600030101010101" pitchFamily="2" charset="-122"/>
                <a:ea typeface="宋体" panose="02010600030101010101" pitchFamily="2" charset="-122"/>
              </a:rPr>
              <a:t>风之梳</a:t>
            </a:r>
            <a:r>
              <a:rPr lang="en-US" altLang="zh-CN" sz="1400" b="0" i="0" dirty="0">
                <a:solidFill>
                  <a:srgbClr val="898989"/>
                </a:solidFill>
                <a:effectLst/>
                <a:latin typeface="宋体" panose="02010600030101010101" pitchFamily="2" charset="-122"/>
                <a:ea typeface="宋体" panose="02010600030101010101" pitchFamily="2" charset="-122"/>
              </a:rPr>
              <a:t>》</a:t>
            </a:r>
            <a:r>
              <a:rPr lang="zh-CN" altLang="en-US" sz="1400" b="0" i="0" dirty="0">
                <a:solidFill>
                  <a:srgbClr val="898989"/>
                </a:solidFill>
                <a:effectLst/>
                <a:latin typeface="宋体" panose="02010600030101010101" pitchFamily="2" charset="-122"/>
                <a:ea typeface="宋体" panose="02010600030101010101" pitchFamily="2" charset="-122"/>
              </a:rPr>
              <a:t>是西班牙雕塑家爱德华多</a:t>
            </a:r>
            <a:r>
              <a:rPr lang="en-US" altLang="zh-CN" sz="1400" b="0" i="0" dirty="0">
                <a:solidFill>
                  <a:srgbClr val="898989"/>
                </a:solidFill>
                <a:effectLst/>
                <a:latin typeface="宋体" panose="02010600030101010101" pitchFamily="2" charset="-122"/>
                <a:ea typeface="宋体" panose="02010600030101010101" pitchFamily="2" charset="-122"/>
              </a:rPr>
              <a:t>·</a:t>
            </a:r>
            <a:r>
              <a:rPr lang="zh-CN" altLang="en-US" sz="1400" b="0" i="0" dirty="0">
                <a:solidFill>
                  <a:srgbClr val="898989"/>
                </a:solidFill>
                <a:effectLst/>
                <a:latin typeface="宋体" panose="02010600030101010101" pitchFamily="2" charset="-122"/>
                <a:ea typeface="宋体" panose="02010600030101010101" pitchFamily="2" charset="-122"/>
              </a:rPr>
              <a:t>奇利达（</a:t>
            </a:r>
            <a:r>
              <a:rPr lang="en-US" altLang="zh-CN" sz="1400" b="0" i="0" dirty="0">
                <a:solidFill>
                  <a:srgbClr val="898989"/>
                </a:solidFill>
                <a:effectLst/>
                <a:latin typeface="宋体" panose="02010600030101010101" pitchFamily="2" charset="-122"/>
                <a:ea typeface="宋体" panose="02010600030101010101" pitchFamily="2" charset="-122"/>
              </a:rPr>
              <a:t>1924</a:t>
            </a:r>
            <a:r>
              <a:rPr lang="zh-CN" altLang="en-US" sz="1400" b="0" i="0" dirty="0">
                <a:solidFill>
                  <a:srgbClr val="898989"/>
                </a:solidFill>
                <a:effectLst/>
                <a:latin typeface="宋体" panose="02010600030101010101" pitchFamily="2" charset="-122"/>
                <a:ea typeface="宋体" panose="02010600030101010101" pitchFamily="2" charset="-122"/>
              </a:rPr>
              <a:t>～</a:t>
            </a:r>
            <a:r>
              <a:rPr lang="en-US" altLang="zh-CN" sz="1400" b="0" i="0" dirty="0">
                <a:solidFill>
                  <a:srgbClr val="898989"/>
                </a:solidFill>
                <a:effectLst/>
                <a:latin typeface="宋体" panose="02010600030101010101" pitchFamily="2" charset="-122"/>
                <a:ea typeface="宋体" panose="02010600030101010101" pitchFamily="2" charset="-122"/>
              </a:rPr>
              <a:t>2002</a:t>
            </a:r>
            <a:r>
              <a:rPr lang="zh-CN" altLang="en-US" sz="1400" b="0" i="0" dirty="0">
                <a:solidFill>
                  <a:srgbClr val="898989"/>
                </a:solidFill>
                <a:effectLst/>
                <a:latin typeface="宋体" panose="02010600030101010101" pitchFamily="2" charset="-122"/>
                <a:ea typeface="宋体" panose="02010600030101010101" pitchFamily="2" charset="-122"/>
              </a:rPr>
              <a:t>）于</a:t>
            </a:r>
            <a:r>
              <a:rPr lang="en-US" altLang="zh-CN" sz="1400" b="0" i="0" dirty="0">
                <a:solidFill>
                  <a:srgbClr val="898989"/>
                </a:solidFill>
                <a:effectLst/>
                <a:latin typeface="宋体" panose="02010600030101010101" pitchFamily="2" charset="-122"/>
                <a:ea typeface="宋体" panose="02010600030101010101" pitchFamily="2" charset="-122"/>
              </a:rPr>
              <a:t>1977</a:t>
            </a:r>
            <a:r>
              <a:rPr lang="zh-CN" altLang="en-US" sz="1400" b="0" i="0" dirty="0">
                <a:solidFill>
                  <a:srgbClr val="898989"/>
                </a:solidFill>
                <a:effectLst/>
                <a:latin typeface="宋体" panose="02010600030101010101" pitchFamily="2" charset="-122"/>
                <a:ea typeface="宋体" panose="02010600030101010101" pitchFamily="2" charset="-122"/>
              </a:rPr>
              <a:t>年完工的室外雕塑作品。他用条形锻铁作为创作用材组合成三个钢铁雕塑，一个垂直竖立在近海的巨石上，两个呈水平状态插入海岸的峭壁中。雕塑组合的变化代表着生命运动，显示了敢与大风大浪搏击的勇气与倔强性格，被誉为当代经典作品</a:t>
            </a:r>
            <a:r>
              <a:rPr lang="en-US" altLang="zh-CN" sz="1400" b="0" i="0" dirty="0">
                <a:solidFill>
                  <a:srgbClr val="898989"/>
                </a:solidFill>
                <a:effectLst/>
                <a:latin typeface="宋体" panose="02010600030101010101" pitchFamily="2" charset="-122"/>
                <a:ea typeface="宋体" panose="02010600030101010101" pitchFamily="2" charset="-122"/>
              </a:rPr>
              <a:t>.</a:t>
            </a:r>
            <a:r>
              <a:rPr lang="en-US" sz="1400" dirty="0"/>
              <a:t> https://vacation.eztravel.com.tw/sight/plc0000070812/haizearen-orrazia-%E9%A2%A8%E4%B9%8B%E6%A2%B3</a:t>
            </a:r>
          </a:p>
          <a:p>
            <a:endParaRPr lang="en-US" dirty="0"/>
          </a:p>
        </p:txBody>
      </p:sp>
    </p:spTree>
    <p:extLst>
      <p:ext uri="{BB962C8B-B14F-4D97-AF65-F5344CB8AC3E}">
        <p14:creationId xmlns:p14="http://schemas.microsoft.com/office/powerpoint/2010/main" val="249176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8080D7-E90C-4AFF-8C6D-C63AC46D3004}"/>
              </a:ext>
            </a:extLst>
          </p:cNvPr>
          <p:cNvSpPr>
            <a:spLocks noGrp="1"/>
          </p:cNvSpPr>
          <p:nvPr>
            <p:ph type="title"/>
          </p:nvPr>
        </p:nvSpPr>
        <p:spPr>
          <a:xfrm>
            <a:off x="838201" y="266802"/>
            <a:ext cx="10515600" cy="1325563"/>
          </a:xfrm>
        </p:spPr>
        <p:txBody>
          <a:bodyPr/>
          <a:lstStyle/>
          <a:p>
            <a:r>
              <a:rPr lang="en-US" altLang="zh-CN" dirty="0"/>
              <a:t>Snacks in </a:t>
            </a:r>
            <a:r>
              <a:rPr lang="zh-CN" altLang="en-US" dirty="0"/>
              <a:t>圣塞</a:t>
            </a:r>
            <a:endParaRPr lang="en-US" dirty="0"/>
          </a:p>
        </p:txBody>
      </p:sp>
      <p:sp>
        <p:nvSpPr>
          <p:cNvPr id="3" name="內容版面配置區 2">
            <a:extLst>
              <a:ext uri="{FF2B5EF4-FFF2-40B4-BE49-F238E27FC236}">
                <a16:creationId xmlns:a16="http://schemas.microsoft.com/office/drawing/2014/main" id="{9BCA27B9-C7EA-46FD-B0B2-5AE6DFE98849}"/>
              </a:ext>
            </a:extLst>
          </p:cNvPr>
          <p:cNvSpPr>
            <a:spLocks noGrp="1"/>
          </p:cNvSpPr>
          <p:nvPr>
            <p:ph idx="1"/>
          </p:nvPr>
        </p:nvSpPr>
        <p:spPr>
          <a:xfrm>
            <a:off x="838201" y="1825625"/>
            <a:ext cx="2362200" cy="4351338"/>
          </a:xfrm>
        </p:spPr>
        <p:txBody>
          <a:bodyPr/>
          <a:lstStyle/>
          <a:p>
            <a:pPr marL="457200" lvl="1" indent="0">
              <a:buNone/>
            </a:pPr>
            <a:r>
              <a:rPr lang="en-US" dirty="0"/>
              <a:t>Delicia </a:t>
            </a:r>
          </a:p>
          <a:p>
            <a:pPr marL="457200" lvl="1" indent="0">
              <a:buNone/>
            </a:pPr>
            <a:r>
              <a:rPr lang="en-US" altLang="zh-CN" dirty="0" err="1"/>
              <a:t>Pinchos</a:t>
            </a:r>
            <a:endParaRPr lang="en-US" altLang="zh-CN" dirty="0"/>
          </a:p>
          <a:p>
            <a:pPr marL="457200" lvl="1" indent="0">
              <a:buNone/>
            </a:pPr>
            <a:r>
              <a:rPr lang="en-US" altLang="zh-CN" dirty="0" err="1"/>
              <a:t>Pintxo</a:t>
            </a:r>
            <a:r>
              <a:rPr lang="en-US" altLang="zh-CN" dirty="0"/>
              <a:t>(A cup of wine + a snack)(discount at Thursday)</a:t>
            </a:r>
          </a:p>
          <a:p>
            <a:pPr lvl="1"/>
            <a:endParaRPr lang="en-US" dirty="0"/>
          </a:p>
        </p:txBody>
      </p:sp>
      <p:pic>
        <p:nvPicPr>
          <p:cNvPr id="4" name="Picture 2" descr="https://n1-q.mafengwo.net/s10/M00/3F/11/wKgBZ1nGp-WAAvtMAAaN3PZYZ3M19.jpeg?imageView2%2F2%2Fw%2F680%2Fq%2F90%7CimageMogr2%2Fstrip%2Fquality%2F90">
            <a:extLst>
              <a:ext uri="{FF2B5EF4-FFF2-40B4-BE49-F238E27FC236}">
                <a16:creationId xmlns:a16="http://schemas.microsoft.com/office/drawing/2014/main" id="{5C58AAFE-7CF7-427A-8F1C-FAA26145A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844" y="1224356"/>
            <a:ext cx="2696798" cy="47943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n1-q.mafengwo.net/s10/M00/0E/FB/wKgBZ1nGYbiAMFhXAAfvLZRVctY76.jpeg?imageView2%2F2%2Fw%2F680%2Fq%2F90%7CimageMogr2%2Fstrip%2Fquality%2F90">
            <a:extLst>
              <a:ext uri="{FF2B5EF4-FFF2-40B4-BE49-F238E27FC236}">
                <a16:creationId xmlns:a16="http://schemas.microsoft.com/office/drawing/2014/main" id="{F97CF18A-C51D-47CA-B530-1E730D224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200" y="1270190"/>
            <a:ext cx="2743986" cy="48781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n3-q.mafengwo.net/s10/M00/BB/F6/wKgBZ1lF_UmASLHFAAMSd0tUXBU48.jpeg?imageView2%2F2%2Fw%2F680%2Fq%2F90%7CimageMogr2%2Fstrip%2Fquality%2F90">
            <a:extLst>
              <a:ext uri="{FF2B5EF4-FFF2-40B4-BE49-F238E27FC236}">
                <a16:creationId xmlns:a16="http://schemas.microsoft.com/office/drawing/2014/main" id="{CE56D3E0-F52D-4422-8D3C-60ABD2F86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7744" y="60522"/>
            <a:ext cx="2834255" cy="3940772"/>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descr="一張含有 螢幕擷取畫面, 文字 的圖片&#10;&#10;描述是以非常高的可信度產生">
            <a:extLst>
              <a:ext uri="{FF2B5EF4-FFF2-40B4-BE49-F238E27FC236}">
                <a16:creationId xmlns:a16="http://schemas.microsoft.com/office/drawing/2014/main" id="{161A3746-3776-4935-8921-CD202766666D}"/>
              </a:ext>
            </a:extLst>
          </p:cNvPr>
          <p:cNvPicPr>
            <a:picLocks noChangeAspect="1"/>
          </p:cNvPicPr>
          <p:nvPr/>
        </p:nvPicPr>
        <p:blipFill rotWithShape="1">
          <a:blip r:embed="rId6">
            <a:extLst>
              <a:ext uri="{28A0092B-C50C-407E-A947-70E740481C1C}">
                <a14:useLocalDpi xmlns:a14="http://schemas.microsoft.com/office/drawing/2010/main" val="0"/>
              </a:ext>
            </a:extLst>
          </a:blip>
          <a:srcRect t="35373" b="22127"/>
          <a:stretch/>
        </p:blipFill>
        <p:spPr>
          <a:xfrm>
            <a:off x="9176964" y="3943350"/>
            <a:ext cx="3857625" cy="2914650"/>
          </a:xfrm>
          <a:prstGeom prst="rect">
            <a:avLst/>
          </a:prstGeom>
        </p:spPr>
      </p:pic>
    </p:spTree>
    <p:extLst>
      <p:ext uri="{BB962C8B-B14F-4D97-AF65-F5344CB8AC3E}">
        <p14:creationId xmlns:p14="http://schemas.microsoft.com/office/powerpoint/2010/main" val="405518335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1165</Words>
  <Application>Microsoft Office PowerPoint</Application>
  <PresentationFormat>寬螢幕</PresentationFormat>
  <Paragraphs>161</Paragraphs>
  <Slides>24</Slides>
  <Notes>7</Notes>
  <HiddenSlides>0</HiddenSlides>
  <MMClips>1</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24</vt:i4>
      </vt:variant>
    </vt:vector>
  </HeadingPairs>
  <TitlesOfParts>
    <vt:vector size="32" baseType="lpstr">
      <vt:lpstr>新細明體</vt:lpstr>
      <vt:lpstr>等线</vt:lpstr>
      <vt:lpstr>等线 Light</vt:lpstr>
      <vt:lpstr>宋体</vt:lpstr>
      <vt:lpstr>Arial</vt:lpstr>
      <vt:lpstr>Calibri</vt:lpstr>
      <vt:lpstr>Calibri Light</vt:lpstr>
      <vt:lpstr>Office 佈景主題</vt:lpstr>
      <vt:lpstr>From Barcelona to San Sebastian</vt:lpstr>
      <vt:lpstr>San Sebastián</vt:lpstr>
      <vt:lpstr>San Sebastian </vt:lpstr>
      <vt:lpstr>PowerPoint 簡報</vt:lpstr>
      <vt:lpstr>Zurriola hondartza</vt:lpstr>
      <vt:lpstr>Top highest place in the beach of La Concha </vt:lpstr>
      <vt:lpstr>乌尔古尔山（Monte Urgull）</vt:lpstr>
      <vt:lpstr>Peine Del Viento 风之梳</vt:lpstr>
      <vt:lpstr>Snacks in 圣塞</vt:lpstr>
      <vt:lpstr>Tapas</vt:lpstr>
      <vt:lpstr>Jamon</vt:lpstr>
      <vt:lpstr>PowerPoint 簡報</vt:lpstr>
      <vt:lpstr>酒 Wine </vt:lpstr>
      <vt:lpstr>Jose Manuel Ruz Venenciador</vt:lpstr>
      <vt:lpstr>Wine 酒 </vt:lpstr>
      <vt:lpstr>Brand 品牌 </vt:lpstr>
      <vt:lpstr>Flamenco     </vt:lpstr>
      <vt:lpstr>潘普洛纳斗牛场  </vt:lpstr>
      <vt:lpstr>El Camino de Santiago</vt:lpstr>
      <vt:lpstr>Granada </vt:lpstr>
      <vt:lpstr>The Alhambra-Moorish Palace</vt:lpstr>
      <vt:lpstr>Hall of the Ambassadors</vt:lpstr>
      <vt:lpstr>Greetings </vt:lpstr>
      <vt:lpstr>People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从巴塞罗那到纳瓦拉</dc:title>
  <dc:creator>Chen Kaiwen</dc:creator>
  <cp:lastModifiedBy>Chen Kaiwen</cp:lastModifiedBy>
  <cp:revision>103</cp:revision>
  <dcterms:created xsi:type="dcterms:W3CDTF">2018-06-01T07:13:38Z</dcterms:created>
  <dcterms:modified xsi:type="dcterms:W3CDTF">2018-06-03T04:44:38Z</dcterms:modified>
</cp:coreProperties>
</file>